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73" r:id="rId4"/>
    <p:sldId id="263" r:id="rId5"/>
    <p:sldId id="264" r:id="rId6"/>
    <p:sldId id="270" r:id="rId7"/>
    <p:sldId id="271" r:id="rId8"/>
    <p:sldId id="272" r:id="rId9"/>
    <p:sldId id="265" r:id="rId10"/>
    <p:sldId id="258" r:id="rId11"/>
    <p:sldId id="259" r:id="rId12"/>
    <p:sldId id="260" r:id="rId13"/>
    <p:sldId id="266" r:id="rId14"/>
    <p:sldId id="267" r:id="rId15"/>
    <p:sldId id="268" r:id="rId16"/>
    <p:sldId id="269"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DF3F8-86BA-4824-BBC8-516650E8669A}" type="datetimeFigureOut">
              <a:rPr lang="en-US" smtClean="0"/>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10C10-B08B-4DAE-B5D2-6591E53E6B52}" type="slidenum">
              <a:rPr lang="en-US" smtClean="0"/>
              <a:t>‹#›</a:t>
            </a:fld>
            <a:endParaRPr lang="en-US"/>
          </a:p>
        </p:txBody>
      </p:sp>
    </p:spTree>
    <p:extLst>
      <p:ext uri="{BB962C8B-B14F-4D97-AF65-F5344CB8AC3E}">
        <p14:creationId xmlns:p14="http://schemas.microsoft.com/office/powerpoint/2010/main" val="58671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DB75-38E7-64A9-9D29-F1E44DE408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EDC7B9-D796-FAC5-3320-56D5A397E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47E6C7-2053-0926-86BC-16AAFE882645}"/>
              </a:ext>
            </a:extLst>
          </p:cNvPr>
          <p:cNvSpPr>
            <a:spLocks noGrp="1"/>
          </p:cNvSpPr>
          <p:nvPr>
            <p:ph type="dt" sz="half" idx="10"/>
          </p:nvPr>
        </p:nvSpPr>
        <p:spPr/>
        <p:txBody>
          <a:bodyPr/>
          <a:lstStyle/>
          <a:p>
            <a:r>
              <a:rPr lang="en-US"/>
              <a:t>5 Aug 2022</a:t>
            </a:r>
          </a:p>
        </p:txBody>
      </p:sp>
      <p:sp>
        <p:nvSpPr>
          <p:cNvPr id="5" name="Footer Placeholder 4">
            <a:extLst>
              <a:ext uri="{FF2B5EF4-FFF2-40B4-BE49-F238E27FC236}">
                <a16:creationId xmlns:a16="http://schemas.microsoft.com/office/drawing/2014/main" id="{CCECFC86-8E16-F847-ABA8-0271AFB4FE71}"/>
              </a:ext>
            </a:extLst>
          </p:cNvPr>
          <p:cNvSpPr>
            <a:spLocks noGrp="1"/>
          </p:cNvSpPr>
          <p:nvPr>
            <p:ph type="ftr" sz="quarter" idx="11"/>
          </p:nvPr>
        </p:nvSpPr>
        <p:spPr/>
        <p:txBody>
          <a:body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258BF2BC-C6CB-1E27-6B09-4A20FC5BE565}"/>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12978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B10-04B2-8A24-65CC-C56292FBA2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32F77D-DCEE-B592-5971-F0A3849AB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ECF9B-A0E1-1812-01F4-1AFB234D7EBD}"/>
              </a:ext>
            </a:extLst>
          </p:cNvPr>
          <p:cNvSpPr>
            <a:spLocks noGrp="1"/>
          </p:cNvSpPr>
          <p:nvPr>
            <p:ph type="dt" sz="half" idx="10"/>
          </p:nvPr>
        </p:nvSpPr>
        <p:spPr/>
        <p:txBody>
          <a:bodyPr/>
          <a:lstStyle/>
          <a:p>
            <a:r>
              <a:rPr lang="en-US"/>
              <a:t>5 Aug 2022</a:t>
            </a:r>
          </a:p>
        </p:txBody>
      </p:sp>
      <p:sp>
        <p:nvSpPr>
          <p:cNvPr id="5" name="Footer Placeholder 4">
            <a:extLst>
              <a:ext uri="{FF2B5EF4-FFF2-40B4-BE49-F238E27FC236}">
                <a16:creationId xmlns:a16="http://schemas.microsoft.com/office/drawing/2014/main" id="{8C52EDC2-E81E-175B-119E-3AB58CC2822E}"/>
              </a:ext>
            </a:extLst>
          </p:cNvPr>
          <p:cNvSpPr>
            <a:spLocks noGrp="1"/>
          </p:cNvSpPr>
          <p:nvPr>
            <p:ph type="ftr" sz="quarter" idx="11"/>
          </p:nvPr>
        </p:nvSpPr>
        <p:spPr/>
        <p:txBody>
          <a:body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7004F5CD-4E99-1E69-B7FD-1EF03814F326}"/>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391915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3E2DF-0EFD-67B6-D40F-D9342CBFA3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4C62E6-A669-7EC9-E788-6E17FED9A3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000EF-81B8-AA83-98B9-FDA833A14D3B}"/>
              </a:ext>
            </a:extLst>
          </p:cNvPr>
          <p:cNvSpPr>
            <a:spLocks noGrp="1"/>
          </p:cNvSpPr>
          <p:nvPr>
            <p:ph type="dt" sz="half" idx="10"/>
          </p:nvPr>
        </p:nvSpPr>
        <p:spPr/>
        <p:txBody>
          <a:bodyPr/>
          <a:lstStyle/>
          <a:p>
            <a:r>
              <a:rPr lang="en-US"/>
              <a:t>5 Aug 2022</a:t>
            </a:r>
          </a:p>
        </p:txBody>
      </p:sp>
      <p:sp>
        <p:nvSpPr>
          <p:cNvPr id="5" name="Footer Placeholder 4">
            <a:extLst>
              <a:ext uri="{FF2B5EF4-FFF2-40B4-BE49-F238E27FC236}">
                <a16:creationId xmlns:a16="http://schemas.microsoft.com/office/drawing/2014/main" id="{0FEE456A-B95F-3509-C1C9-9B8C5CCCE18B}"/>
              </a:ext>
            </a:extLst>
          </p:cNvPr>
          <p:cNvSpPr>
            <a:spLocks noGrp="1"/>
          </p:cNvSpPr>
          <p:nvPr>
            <p:ph type="ftr" sz="quarter" idx="11"/>
          </p:nvPr>
        </p:nvSpPr>
        <p:spPr/>
        <p:txBody>
          <a:body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C463C128-232D-40F5-4A67-FBB2C17973B2}"/>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403513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3FE5-FB39-6B77-3D3C-F1E230DAE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997D9F-F10E-1738-5168-E5C25FBB3E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444C3-D068-5032-694F-248C37A64458}"/>
              </a:ext>
            </a:extLst>
          </p:cNvPr>
          <p:cNvSpPr>
            <a:spLocks noGrp="1"/>
          </p:cNvSpPr>
          <p:nvPr>
            <p:ph type="dt" sz="half" idx="10"/>
          </p:nvPr>
        </p:nvSpPr>
        <p:spPr/>
        <p:txBody>
          <a:bodyPr/>
          <a:lstStyle/>
          <a:p>
            <a:r>
              <a:rPr lang="en-US"/>
              <a:t>5 Aug 2022</a:t>
            </a:r>
          </a:p>
        </p:txBody>
      </p:sp>
      <p:sp>
        <p:nvSpPr>
          <p:cNvPr id="5" name="Footer Placeholder 4">
            <a:extLst>
              <a:ext uri="{FF2B5EF4-FFF2-40B4-BE49-F238E27FC236}">
                <a16:creationId xmlns:a16="http://schemas.microsoft.com/office/drawing/2014/main" id="{51B91FEB-BDF6-F31A-58C1-2304801690A2}"/>
              </a:ext>
            </a:extLst>
          </p:cNvPr>
          <p:cNvSpPr>
            <a:spLocks noGrp="1"/>
          </p:cNvSpPr>
          <p:nvPr>
            <p:ph type="ftr" sz="quarter" idx="11"/>
          </p:nvPr>
        </p:nvSpPr>
        <p:spPr/>
        <p:txBody>
          <a:body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7BCE855E-72CA-0B9C-DE4B-B2A3C4A7AFD7}"/>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246144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9119-1372-DB1A-C88C-2C595A1A6A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25EF00-44F4-C928-894B-4867D0709B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3D5BE4-8970-A815-E26E-A7162264669E}"/>
              </a:ext>
            </a:extLst>
          </p:cNvPr>
          <p:cNvSpPr>
            <a:spLocks noGrp="1"/>
          </p:cNvSpPr>
          <p:nvPr>
            <p:ph type="dt" sz="half" idx="10"/>
          </p:nvPr>
        </p:nvSpPr>
        <p:spPr/>
        <p:txBody>
          <a:bodyPr/>
          <a:lstStyle/>
          <a:p>
            <a:r>
              <a:rPr lang="en-US"/>
              <a:t>5 Aug 2022</a:t>
            </a:r>
          </a:p>
        </p:txBody>
      </p:sp>
      <p:sp>
        <p:nvSpPr>
          <p:cNvPr id="5" name="Footer Placeholder 4">
            <a:extLst>
              <a:ext uri="{FF2B5EF4-FFF2-40B4-BE49-F238E27FC236}">
                <a16:creationId xmlns:a16="http://schemas.microsoft.com/office/drawing/2014/main" id="{2A1BBD8D-4E60-6188-1CE4-8DCC94B7EE30}"/>
              </a:ext>
            </a:extLst>
          </p:cNvPr>
          <p:cNvSpPr>
            <a:spLocks noGrp="1"/>
          </p:cNvSpPr>
          <p:nvPr>
            <p:ph type="ftr" sz="quarter" idx="11"/>
          </p:nvPr>
        </p:nvSpPr>
        <p:spPr/>
        <p:txBody>
          <a:body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6713B725-669E-E9CB-A160-987D586A1E63}"/>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254117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992B-4E58-082B-CA0B-FC67550BE4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D200C-CC79-7C40-C4FA-574B16256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31710-5F66-0140-D82D-3F38F20D2C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8798E5-CD6E-F919-392B-CC7E139BB2B5}"/>
              </a:ext>
            </a:extLst>
          </p:cNvPr>
          <p:cNvSpPr>
            <a:spLocks noGrp="1"/>
          </p:cNvSpPr>
          <p:nvPr>
            <p:ph type="dt" sz="half" idx="10"/>
          </p:nvPr>
        </p:nvSpPr>
        <p:spPr/>
        <p:txBody>
          <a:bodyPr/>
          <a:lstStyle/>
          <a:p>
            <a:r>
              <a:rPr lang="en-US"/>
              <a:t>5 Aug 2022</a:t>
            </a:r>
          </a:p>
        </p:txBody>
      </p:sp>
      <p:sp>
        <p:nvSpPr>
          <p:cNvPr id="6" name="Footer Placeholder 5">
            <a:extLst>
              <a:ext uri="{FF2B5EF4-FFF2-40B4-BE49-F238E27FC236}">
                <a16:creationId xmlns:a16="http://schemas.microsoft.com/office/drawing/2014/main" id="{BBDD9573-A6D9-88D3-4F2F-A661D1AF07AD}"/>
              </a:ext>
            </a:extLst>
          </p:cNvPr>
          <p:cNvSpPr>
            <a:spLocks noGrp="1"/>
          </p:cNvSpPr>
          <p:nvPr>
            <p:ph type="ftr" sz="quarter" idx="11"/>
          </p:nvPr>
        </p:nvSpPr>
        <p:spPr/>
        <p:txBody>
          <a:bodyPr/>
          <a:lstStyle/>
          <a:p>
            <a:r>
              <a:rPr lang="en-US"/>
              <a:t>Colof code: Green: goof; Red: probmematic; Purple: unclear or ambiguous</a:t>
            </a:r>
          </a:p>
        </p:txBody>
      </p:sp>
      <p:sp>
        <p:nvSpPr>
          <p:cNvPr id="7" name="Slide Number Placeholder 6">
            <a:extLst>
              <a:ext uri="{FF2B5EF4-FFF2-40B4-BE49-F238E27FC236}">
                <a16:creationId xmlns:a16="http://schemas.microsoft.com/office/drawing/2014/main" id="{3F80B229-1F63-8E7F-54E0-AB94A54147EB}"/>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8474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26BE-D336-17B4-1DCA-B33355DAA1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A5ED09-075D-9DEE-2EF7-76CDED2CEF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04001E-8AD2-5AA9-1049-9D2D96D5B2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073998-2F10-ED70-AE3E-A417C4810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4168D6-DA8C-456A-0BE3-175FCEEBF1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BFD2BC-0C9E-A421-65FB-44CD31270847}"/>
              </a:ext>
            </a:extLst>
          </p:cNvPr>
          <p:cNvSpPr>
            <a:spLocks noGrp="1"/>
          </p:cNvSpPr>
          <p:nvPr>
            <p:ph type="dt" sz="half" idx="10"/>
          </p:nvPr>
        </p:nvSpPr>
        <p:spPr/>
        <p:txBody>
          <a:bodyPr/>
          <a:lstStyle/>
          <a:p>
            <a:r>
              <a:rPr lang="en-US"/>
              <a:t>5 Aug 2022</a:t>
            </a:r>
          </a:p>
        </p:txBody>
      </p:sp>
      <p:sp>
        <p:nvSpPr>
          <p:cNvPr id="8" name="Footer Placeholder 7">
            <a:extLst>
              <a:ext uri="{FF2B5EF4-FFF2-40B4-BE49-F238E27FC236}">
                <a16:creationId xmlns:a16="http://schemas.microsoft.com/office/drawing/2014/main" id="{B09A7CC8-FA7B-188D-F9D6-EA32ACCF5127}"/>
              </a:ext>
            </a:extLst>
          </p:cNvPr>
          <p:cNvSpPr>
            <a:spLocks noGrp="1"/>
          </p:cNvSpPr>
          <p:nvPr>
            <p:ph type="ftr" sz="quarter" idx="11"/>
          </p:nvPr>
        </p:nvSpPr>
        <p:spPr/>
        <p:txBody>
          <a:bodyPr/>
          <a:lstStyle/>
          <a:p>
            <a:r>
              <a:rPr lang="en-US"/>
              <a:t>Colof code: Green: goof; Red: probmematic; Purple: unclear or ambiguous</a:t>
            </a:r>
          </a:p>
        </p:txBody>
      </p:sp>
      <p:sp>
        <p:nvSpPr>
          <p:cNvPr id="9" name="Slide Number Placeholder 8">
            <a:extLst>
              <a:ext uri="{FF2B5EF4-FFF2-40B4-BE49-F238E27FC236}">
                <a16:creationId xmlns:a16="http://schemas.microsoft.com/office/drawing/2014/main" id="{CF2350AF-A3DC-83FE-A6F6-AA7A32DACCBF}"/>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76207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02A9-F749-618D-E7C3-3929F4EDD1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357C3E-F940-DF81-A6EE-5E10FFBEB064}"/>
              </a:ext>
            </a:extLst>
          </p:cNvPr>
          <p:cNvSpPr>
            <a:spLocks noGrp="1"/>
          </p:cNvSpPr>
          <p:nvPr>
            <p:ph type="dt" sz="half" idx="10"/>
          </p:nvPr>
        </p:nvSpPr>
        <p:spPr/>
        <p:txBody>
          <a:bodyPr/>
          <a:lstStyle/>
          <a:p>
            <a:r>
              <a:rPr lang="en-US"/>
              <a:t>5 Aug 2022</a:t>
            </a:r>
          </a:p>
        </p:txBody>
      </p:sp>
      <p:sp>
        <p:nvSpPr>
          <p:cNvPr id="4" name="Footer Placeholder 3">
            <a:extLst>
              <a:ext uri="{FF2B5EF4-FFF2-40B4-BE49-F238E27FC236}">
                <a16:creationId xmlns:a16="http://schemas.microsoft.com/office/drawing/2014/main" id="{26A03577-A848-0A6E-A1F6-7AF80DECFFF7}"/>
              </a:ext>
            </a:extLst>
          </p:cNvPr>
          <p:cNvSpPr>
            <a:spLocks noGrp="1"/>
          </p:cNvSpPr>
          <p:nvPr>
            <p:ph type="ftr" sz="quarter" idx="11"/>
          </p:nvPr>
        </p:nvSpPr>
        <p:spPr/>
        <p:txBody>
          <a:bodyPr/>
          <a:lstStyle/>
          <a:p>
            <a:r>
              <a:rPr lang="en-US"/>
              <a:t>Colof code: Green: goof; Red: probmematic; Purple: unclear or ambiguous</a:t>
            </a:r>
          </a:p>
        </p:txBody>
      </p:sp>
      <p:sp>
        <p:nvSpPr>
          <p:cNvPr id="5" name="Slide Number Placeholder 4">
            <a:extLst>
              <a:ext uri="{FF2B5EF4-FFF2-40B4-BE49-F238E27FC236}">
                <a16:creationId xmlns:a16="http://schemas.microsoft.com/office/drawing/2014/main" id="{B4F3B02F-39C7-F516-67FE-18ED3B81F6D9}"/>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126460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F7C170-CE1A-2C8C-064F-F05707D08ADF}"/>
              </a:ext>
            </a:extLst>
          </p:cNvPr>
          <p:cNvSpPr>
            <a:spLocks noGrp="1"/>
          </p:cNvSpPr>
          <p:nvPr>
            <p:ph type="dt" sz="half" idx="10"/>
          </p:nvPr>
        </p:nvSpPr>
        <p:spPr/>
        <p:txBody>
          <a:bodyPr/>
          <a:lstStyle/>
          <a:p>
            <a:r>
              <a:rPr lang="en-US"/>
              <a:t>5 Aug 2022</a:t>
            </a:r>
          </a:p>
        </p:txBody>
      </p:sp>
      <p:sp>
        <p:nvSpPr>
          <p:cNvPr id="3" name="Footer Placeholder 2">
            <a:extLst>
              <a:ext uri="{FF2B5EF4-FFF2-40B4-BE49-F238E27FC236}">
                <a16:creationId xmlns:a16="http://schemas.microsoft.com/office/drawing/2014/main" id="{F32FD3C5-933D-96CE-55CE-B08F684C97D3}"/>
              </a:ext>
            </a:extLst>
          </p:cNvPr>
          <p:cNvSpPr>
            <a:spLocks noGrp="1"/>
          </p:cNvSpPr>
          <p:nvPr>
            <p:ph type="ftr" sz="quarter" idx="11"/>
          </p:nvPr>
        </p:nvSpPr>
        <p:spPr/>
        <p:txBody>
          <a:bodyPr/>
          <a:lstStyle/>
          <a:p>
            <a:r>
              <a:rPr lang="en-US"/>
              <a:t>Colof code: Green: goof; Red: probmematic; Purple: unclear or ambiguous</a:t>
            </a:r>
          </a:p>
        </p:txBody>
      </p:sp>
      <p:sp>
        <p:nvSpPr>
          <p:cNvPr id="4" name="Slide Number Placeholder 3">
            <a:extLst>
              <a:ext uri="{FF2B5EF4-FFF2-40B4-BE49-F238E27FC236}">
                <a16:creationId xmlns:a16="http://schemas.microsoft.com/office/drawing/2014/main" id="{5455ABFC-FA33-3B25-6C00-7FBA81F4D1F3}"/>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368558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E491-F60E-FA52-7B8C-CDC5D355D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7426A7-BB04-7900-CC69-F71576439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5B2A77-5959-2380-7272-6A350F946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2AF78-025A-C92C-9F11-279A91A2FC22}"/>
              </a:ext>
            </a:extLst>
          </p:cNvPr>
          <p:cNvSpPr>
            <a:spLocks noGrp="1"/>
          </p:cNvSpPr>
          <p:nvPr>
            <p:ph type="dt" sz="half" idx="10"/>
          </p:nvPr>
        </p:nvSpPr>
        <p:spPr/>
        <p:txBody>
          <a:bodyPr/>
          <a:lstStyle/>
          <a:p>
            <a:r>
              <a:rPr lang="en-US"/>
              <a:t>5 Aug 2022</a:t>
            </a:r>
          </a:p>
        </p:txBody>
      </p:sp>
      <p:sp>
        <p:nvSpPr>
          <p:cNvPr id="6" name="Footer Placeholder 5">
            <a:extLst>
              <a:ext uri="{FF2B5EF4-FFF2-40B4-BE49-F238E27FC236}">
                <a16:creationId xmlns:a16="http://schemas.microsoft.com/office/drawing/2014/main" id="{F831B3CE-6FA6-F484-143B-FF6A61DDC725}"/>
              </a:ext>
            </a:extLst>
          </p:cNvPr>
          <p:cNvSpPr>
            <a:spLocks noGrp="1"/>
          </p:cNvSpPr>
          <p:nvPr>
            <p:ph type="ftr" sz="quarter" idx="11"/>
          </p:nvPr>
        </p:nvSpPr>
        <p:spPr/>
        <p:txBody>
          <a:bodyPr/>
          <a:lstStyle/>
          <a:p>
            <a:r>
              <a:rPr lang="en-US"/>
              <a:t>Colof code: Green: goof; Red: probmematic; Purple: unclear or ambiguous</a:t>
            </a:r>
          </a:p>
        </p:txBody>
      </p:sp>
      <p:sp>
        <p:nvSpPr>
          <p:cNvPr id="7" name="Slide Number Placeholder 6">
            <a:extLst>
              <a:ext uri="{FF2B5EF4-FFF2-40B4-BE49-F238E27FC236}">
                <a16:creationId xmlns:a16="http://schemas.microsoft.com/office/drawing/2014/main" id="{7CBB0E38-2EF3-0689-D8B2-BC03CDDDD1B5}"/>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247790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4272-8821-926F-073E-F5B4C27C9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322D39-432F-6FB6-7919-FCAF25C641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7D7C6E-0A33-24A2-6422-A4B2E0948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92DB8-1FEF-4152-5267-3A79BEDF79A6}"/>
              </a:ext>
            </a:extLst>
          </p:cNvPr>
          <p:cNvSpPr>
            <a:spLocks noGrp="1"/>
          </p:cNvSpPr>
          <p:nvPr>
            <p:ph type="dt" sz="half" idx="10"/>
          </p:nvPr>
        </p:nvSpPr>
        <p:spPr/>
        <p:txBody>
          <a:bodyPr/>
          <a:lstStyle/>
          <a:p>
            <a:r>
              <a:rPr lang="en-US"/>
              <a:t>5 Aug 2022</a:t>
            </a:r>
          </a:p>
        </p:txBody>
      </p:sp>
      <p:sp>
        <p:nvSpPr>
          <p:cNvPr id="6" name="Footer Placeholder 5">
            <a:extLst>
              <a:ext uri="{FF2B5EF4-FFF2-40B4-BE49-F238E27FC236}">
                <a16:creationId xmlns:a16="http://schemas.microsoft.com/office/drawing/2014/main" id="{5AD22B5A-F226-6D02-E411-6B5A738C471B}"/>
              </a:ext>
            </a:extLst>
          </p:cNvPr>
          <p:cNvSpPr>
            <a:spLocks noGrp="1"/>
          </p:cNvSpPr>
          <p:nvPr>
            <p:ph type="ftr" sz="quarter" idx="11"/>
          </p:nvPr>
        </p:nvSpPr>
        <p:spPr/>
        <p:txBody>
          <a:bodyPr/>
          <a:lstStyle/>
          <a:p>
            <a:r>
              <a:rPr lang="en-US"/>
              <a:t>Colof code: Green: goof; Red: probmematic; Purple: unclear or ambiguous</a:t>
            </a:r>
          </a:p>
        </p:txBody>
      </p:sp>
      <p:sp>
        <p:nvSpPr>
          <p:cNvPr id="7" name="Slide Number Placeholder 6">
            <a:extLst>
              <a:ext uri="{FF2B5EF4-FFF2-40B4-BE49-F238E27FC236}">
                <a16:creationId xmlns:a16="http://schemas.microsoft.com/office/drawing/2014/main" id="{27D00EA4-3B3F-FC0B-87E9-59D0602E1B97}"/>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59701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30C37-C79C-3A50-2C86-BBB3355E81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D8D0E-912B-A70C-D2F2-941B484E83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4B01C-23AA-D864-576A-1D809C284C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 Aug 2022</a:t>
            </a:r>
          </a:p>
        </p:txBody>
      </p:sp>
      <p:sp>
        <p:nvSpPr>
          <p:cNvPr id="5" name="Footer Placeholder 4">
            <a:extLst>
              <a:ext uri="{FF2B5EF4-FFF2-40B4-BE49-F238E27FC236}">
                <a16:creationId xmlns:a16="http://schemas.microsoft.com/office/drawing/2014/main" id="{83493F2A-FEC3-1EE7-AF7F-362C3A71D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E0413F73-F5C2-754F-A0C2-213ED598F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C7F04-9322-462F-8FED-7E54F320443F}" type="slidenum">
              <a:rPr lang="en-US" smtClean="0"/>
              <a:t>‹#›</a:t>
            </a:fld>
            <a:endParaRPr lang="en-US"/>
          </a:p>
        </p:txBody>
      </p:sp>
    </p:spTree>
    <p:extLst>
      <p:ext uri="{BB962C8B-B14F-4D97-AF65-F5344CB8AC3E}">
        <p14:creationId xmlns:p14="http://schemas.microsoft.com/office/powerpoint/2010/main" val="1700509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www.greenbiz.com/article/ending-edible-extinction-why-we-need-revive-global-food-diversity"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anr.msu.edu/news/grasses_and_seeds_can_be_nutritiou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www.npr.org/sections/thesalt/2015/12/23/460559052/millet-how-a-trendy-ancient-grain-turned-nomads-into-farmer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www.dw.com/en/sustainable-agriculture-ukraine-grain/a-61682721"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ABD9-8550-D0FE-0F72-B1018106BE14}"/>
              </a:ext>
            </a:extLst>
          </p:cNvPr>
          <p:cNvSpPr>
            <a:spLocks noGrp="1"/>
          </p:cNvSpPr>
          <p:nvPr>
            <p:ph type="ctrTitle"/>
          </p:nvPr>
        </p:nvSpPr>
        <p:spPr/>
        <p:txBody>
          <a:bodyPr/>
          <a:lstStyle/>
          <a:p>
            <a:r>
              <a:rPr lang="en-US" b="1" dirty="0"/>
              <a:t>Millet vs. millets</a:t>
            </a:r>
          </a:p>
        </p:txBody>
      </p:sp>
      <p:sp>
        <p:nvSpPr>
          <p:cNvPr id="3" name="Subtitle 2">
            <a:extLst>
              <a:ext uri="{FF2B5EF4-FFF2-40B4-BE49-F238E27FC236}">
                <a16:creationId xmlns:a16="http://schemas.microsoft.com/office/drawing/2014/main" id="{090A57F9-ED53-5AFC-F099-926A1D02E66D}"/>
              </a:ext>
            </a:extLst>
          </p:cNvPr>
          <p:cNvSpPr>
            <a:spLocks noGrp="1"/>
          </p:cNvSpPr>
          <p:nvPr>
            <p:ph type="subTitle" idx="1"/>
          </p:nvPr>
        </p:nvSpPr>
        <p:spPr/>
        <p:txBody>
          <a:bodyPr>
            <a:normAutofit lnSpcReduction="10000"/>
          </a:bodyPr>
          <a:lstStyle/>
          <a:p>
            <a:r>
              <a:rPr lang="en-US" dirty="0"/>
              <a:t>Inconsistency of number in popular communication.</a:t>
            </a:r>
          </a:p>
          <a:p>
            <a:r>
              <a:rPr lang="en-US" dirty="0"/>
              <a:t>Reviews of use of both singular &amp; plural forms within selected webpages &amp; online articles about millets</a:t>
            </a:r>
          </a:p>
          <a:p>
            <a:r>
              <a:rPr lang="en-US" i="1" dirty="0"/>
              <a:t>Ver. 1.0, CC BY-NC-SA 4.0, 5 August 2022</a:t>
            </a:r>
          </a:p>
        </p:txBody>
      </p:sp>
    </p:spTree>
    <p:extLst>
      <p:ext uri="{BB962C8B-B14F-4D97-AF65-F5344CB8AC3E}">
        <p14:creationId xmlns:p14="http://schemas.microsoft.com/office/powerpoint/2010/main" val="42895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7911-8927-8383-CF04-94B271B31E13}"/>
              </a:ext>
            </a:extLst>
          </p:cNvPr>
          <p:cNvSpPr>
            <a:spLocks noGrp="1"/>
          </p:cNvSpPr>
          <p:nvPr>
            <p:ph type="title"/>
          </p:nvPr>
        </p:nvSpPr>
        <p:spPr/>
        <p:txBody>
          <a:bodyPr/>
          <a:lstStyle/>
          <a:p>
            <a:r>
              <a:rPr lang="en-US" dirty="0"/>
              <a:t>Title &amp; kicker disagree</a:t>
            </a:r>
          </a:p>
        </p:txBody>
      </p:sp>
      <p:pic>
        <p:nvPicPr>
          <p:cNvPr id="6" name="Picture Placeholder 5">
            <a:extLst>
              <a:ext uri="{FF2B5EF4-FFF2-40B4-BE49-F238E27FC236}">
                <a16:creationId xmlns:a16="http://schemas.microsoft.com/office/drawing/2014/main" id="{4EC56BB3-E485-B111-94B7-042FB5BDA10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028" b="19028"/>
          <a:stretch>
            <a:fillRect/>
          </a:stretch>
        </p:blipFill>
        <p:spPr>
          <a:xfrm>
            <a:off x="5325801" y="693810"/>
            <a:ext cx="6172200" cy="4873625"/>
          </a:xfrm>
        </p:spPr>
      </p:pic>
      <p:sp>
        <p:nvSpPr>
          <p:cNvPr id="4" name="Text Placeholder 3">
            <a:extLst>
              <a:ext uri="{FF2B5EF4-FFF2-40B4-BE49-F238E27FC236}">
                <a16:creationId xmlns:a16="http://schemas.microsoft.com/office/drawing/2014/main" id="{AD6ED2E5-6FF1-BF60-D5E4-FB89FD35B20C}"/>
              </a:ext>
            </a:extLst>
          </p:cNvPr>
          <p:cNvSpPr>
            <a:spLocks noGrp="1"/>
          </p:cNvSpPr>
          <p:nvPr>
            <p:ph type="body" sz="half" idx="2"/>
          </p:nvPr>
        </p:nvSpPr>
        <p:spPr/>
        <p:txBody>
          <a:bodyPr>
            <a:normAutofit/>
          </a:bodyPr>
          <a:lstStyle/>
          <a:p>
            <a:r>
              <a:rPr lang="en-US" dirty="0"/>
              <a:t>The title of this piece from DW, “What are millets and can they help create global food security?” is clear: Millets are something plural.</a:t>
            </a:r>
          </a:p>
          <a:p>
            <a:r>
              <a:rPr lang="en-US" dirty="0"/>
              <a:t>However the kicker then turns around and treats it as one thing: “an overlooked cereal”</a:t>
            </a:r>
          </a:p>
          <a:p>
            <a:r>
              <a:rPr lang="en-US" dirty="0"/>
              <a:t>Suggested solutions:</a:t>
            </a:r>
          </a:p>
          <a:p>
            <a:r>
              <a:rPr lang="en-US" dirty="0"/>
              <a:t>“these overlooked cereals”</a:t>
            </a:r>
          </a:p>
          <a:p>
            <a:r>
              <a:rPr lang="en-US" dirty="0"/>
              <a:t>“this group of overlooked cereals”</a:t>
            </a:r>
          </a:p>
          <a:p>
            <a:endParaRPr lang="en-US" dirty="0"/>
          </a:p>
        </p:txBody>
      </p:sp>
      <p:sp>
        <p:nvSpPr>
          <p:cNvPr id="3" name="Date Placeholder 2">
            <a:extLst>
              <a:ext uri="{FF2B5EF4-FFF2-40B4-BE49-F238E27FC236}">
                <a16:creationId xmlns:a16="http://schemas.microsoft.com/office/drawing/2014/main" id="{19F7C15A-1B25-DBEA-9A13-3044D7FF50A8}"/>
              </a:ext>
            </a:extLst>
          </p:cNvPr>
          <p:cNvSpPr>
            <a:spLocks noGrp="1"/>
          </p:cNvSpPr>
          <p:nvPr>
            <p:ph type="dt" sz="half" idx="10"/>
          </p:nvPr>
        </p:nvSpPr>
        <p:spPr/>
        <p:txBody>
          <a:bodyPr/>
          <a:lstStyle/>
          <a:p>
            <a:r>
              <a:rPr lang="en-US"/>
              <a:t>5 Aug 2022</a:t>
            </a:r>
          </a:p>
        </p:txBody>
      </p:sp>
      <p:sp>
        <p:nvSpPr>
          <p:cNvPr id="7" name="Slide Number Placeholder 6">
            <a:extLst>
              <a:ext uri="{FF2B5EF4-FFF2-40B4-BE49-F238E27FC236}">
                <a16:creationId xmlns:a16="http://schemas.microsoft.com/office/drawing/2014/main" id="{5559E3D3-A33B-E89B-F9FA-FCD580E54F50}"/>
              </a:ext>
            </a:extLst>
          </p:cNvPr>
          <p:cNvSpPr>
            <a:spLocks noGrp="1"/>
          </p:cNvSpPr>
          <p:nvPr>
            <p:ph type="sldNum" sz="quarter" idx="12"/>
          </p:nvPr>
        </p:nvSpPr>
        <p:spPr/>
        <p:txBody>
          <a:bodyPr/>
          <a:lstStyle/>
          <a:p>
            <a:fld id="{A0EC7F04-9322-462F-8FED-7E54F320443F}" type="slidenum">
              <a:rPr lang="en-US" smtClean="0"/>
              <a:t>10</a:t>
            </a:fld>
            <a:endParaRPr lang="en-US"/>
          </a:p>
        </p:txBody>
      </p:sp>
      <p:sp>
        <p:nvSpPr>
          <p:cNvPr id="8" name="Footer Placeholder 4">
            <a:extLst>
              <a:ext uri="{FF2B5EF4-FFF2-40B4-BE49-F238E27FC236}">
                <a16:creationId xmlns:a16="http://schemas.microsoft.com/office/drawing/2014/main" id="{DC24F179-A2E3-B951-FA05-4CB440F8BD4C}"/>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26871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9CC49D-7F5A-5938-17BF-E5F29D389EDE}"/>
              </a:ext>
            </a:extLst>
          </p:cNvPr>
          <p:cNvSpPr>
            <a:spLocks noGrp="1"/>
          </p:cNvSpPr>
          <p:nvPr>
            <p:ph type="title"/>
          </p:nvPr>
        </p:nvSpPr>
        <p:spPr>
          <a:xfrm>
            <a:off x="839788" y="457200"/>
            <a:ext cx="3932237" cy="1101012"/>
          </a:xfrm>
        </p:spPr>
        <p:txBody>
          <a:bodyPr/>
          <a:lstStyle/>
          <a:p>
            <a:r>
              <a:rPr lang="en-US" dirty="0"/>
              <a:t>Back &amp; forth in mid-article</a:t>
            </a:r>
          </a:p>
        </p:txBody>
      </p:sp>
      <p:pic>
        <p:nvPicPr>
          <p:cNvPr id="17" name="Picture Placeholder 16">
            <a:extLst>
              <a:ext uri="{FF2B5EF4-FFF2-40B4-BE49-F238E27FC236}">
                <a16:creationId xmlns:a16="http://schemas.microsoft.com/office/drawing/2014/main" id="{3405FD1E-7602-5DA3-1869-C2687D2AFDC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83" r="383"/>
          <a:stretch>
            <a:fillRect/>
          </a:stretch>
        </p:blipFill>
        <p:spPr>
          <a:xfrm>
            <a:off x="4945063" y="987425"/>
            <a:ext cx="6961187" cy="4873625"/>
          </a:xfrm>
        </p:spPr>
      </p:pic>
      <p:sp>
        <p:nvSpPr>
          <p:cNvPr id="7" name="Text Placeholder 6">
            <a:extLst>
              <a:ext uri="{FF2B5EF4-FFF2-40B4-BE49-F238E27FC236}">
                <a16:creationId xmlns:a16="http://schemas.microsoft.com/office/drawing/2014/main" id="{A56F0B87-AB8A-C496-E7D5-BFE6312BC880}"/>
              </a:ext>
            </a:extLst>
          </p:cNvPr>
          <p:cNvSpPr>
            <a:spLocks noGrp="1"/>
          </p:cNvSpPr>
          <p:nvPr>
            <p:ph type="body" sz="half" idx="2"/>
          </p:nvPr>
        </p:nvSpPr>
        <p:spPr>
          <a:xfrm>
            <a:off x="839788" y="1558212"/>
            <a:ext cx="3932237" cy="4310776"/>
          </a:xfrm>
        </p:spPr>
        <p:txBody>
          <a:bodyPr/>
          <a:lstStyle/>
          <a:p>
            <a:r>
              <a:rPr lang="en-US" dirty="0"/>
              <a:t>This section starts out well, with “grains” in the header and then leading with “millets.” But then in mid sentence there is reference to them as “a staple crop.” Suggested solution: Use “staple crops.”</a:t>
            </a:r>
          </a:p>
          <a:p>
            <a:r>
              <a:rPr lang="en-US" dirty="0"/>
              <a:t>The next paragraph, devoted to the term coined in India, “</a:t>
            </a:r>
            <a:r>
              <a:rPr lang="en-US" dirty="0" err="1"/>
              <a:t>nutri</a:t>
            </a:r>
            <a:r>
              <a:rPr lang="en-US" dirty="0"/>
              <a:t>-cereals,” is all in plural.</a:t>
            </a:r>
          </a:p>
          <a:p>
            <a:r>
              <a:rPr lang="en-US" dirty="0"/>
              <a:t>A photo caption then has “millet is the main crop in the Sahel,” where it would have been more helpful to specify “pearl millet.”</a:t>
            </a:r>
          </a:p>
          <a:p>
            <a:r>
              <a:rPr lang="en-US" dirty="0"/>
              <a:t>Ensuing uses of singular forms could easily be replaced as follows:</a:t>
            </a:r>
          </a:p>
          <a:p>
            <a:pPr marL="285750" indent="-285750">
              <a:buFont typeface="Arial" panose="020B0604020202020204" pitchFamily="34" charset="0"/>
              <a:buChar char="•"/>
            </a:pPr>
            <a:r>
              <a:rPr lang="en-US" dirty="0"/>
              <a:t>“these ancient, humble grains</a:t>
            </a:r>
          </a:p>
          <a:p>
            <a:pPr marL="285750" indent="-285750">
              <a:buFont typeface="Arial" panose="020B0604020202020204" pitchFamily="34" charset="0"/>
              <a:buChar char="•"/>
            </a:pPr>
            <a:r>
              <a:rPr lang="en-US" dirty="0"/>
              <a:t>“these cereals’ health benefits”</a:t>
            </a:r>
          </a:p>
          <a:p>
            <a:pPr marL="285750" indent="-285750">
              <a:buFont typeface="Arial" panose="020B0604020202020204" pitchFamily="34" charset="0"/>
              <a:buChar char="•"/>
            </a:pPr>
            <a:r>
              <a:rPr lang="en-US" dirty="0"/>
              <a:t>“their ability”</a:t>
            </a:r>
          </a:p>
        </p:txBody>
      </p:sp>
      <p:sp>
        <p:nvSpPr>
          <p:cNvPr id="2" name="Date Placeholder 1">
            <a:extLst>
              <a:ext uri="{FF2B5EF4-FFF2-40B4-BE49-F238E27FC236}">
                <a16:creationId xmlns:a16="http://schemas.microsoft.com/office/drawing/2014/main" id="{4A0BDFD2-C2BF-E830-DAD4-EBD0ACFA6598}"/>
              </a:ext>
            </a:extLst>
          </p:cNvPr>
          <p:cNvSpPr>
            <a:spLocks noGrp="1"/>
          </p:cNvSpPr>
          <p:nvPr>
            <p:ph type="dt" sz="half" idx="10"/>
          </p:nvPr>
        </p:nvSpPr>
        <p:spPr/>
        <p:txBody>
          <a:bodyPr/>
          <a:lstStyle/>
          <a:p>
            <a:r>
              <a:rPr lang="en-US"/>
              <a:t>5 Aug 2022</a:t>
            </a:r>
          </a:p>
        </p:txBody>
      </p:sp>
      <p:sp>
        <p:nvSpPr>
          <p:cNvPr id="4" name="Slide Number Placeholder 3">
            <a:extLst>
              <a:ext uri="{FF2B5EF4-FFF2-40B4-BE49-F238E27FC236}">
                <a16:creationId xmlns:a16="http://schemas.microsoft.com/office/drawing/2014/main" id="{9AA6118A-252A-CE05-6FA1-F9DAB2EC7CB8}"/>
              </a:ext>
            </a:extLst>
          </p:cNvPr>
          <p:cNvSpPr>
            <a:spLocks noGrp="1"/>
          </p:cNvSpPr>
          <p:nvPr>
            <p:ph type="sldNum" sz="quarter" idx="12"/>
          </p:nvPr>
        </p:nvSpPr>
        <p:spPr/>
        <p:txBody>
          <a:bodyPr/>
          <a:lstStyle/>
          <a:p>
            <a:fld id="{A0EC7F04-9322-462F-8FED-7E54F320443F}" type="slidenum">
              <a:rPr lang="en-US" smtClean="0"/>
              <a:t>11</a:t>
            </a:fld>
            <a:endParaRPr lang="en-US"/>
          </a:p>
        </p:txBody>
      </p:sp>
      <p:sp>
        <p:nvSpPr>
          <p:cNvPr id="8" name="Footer Placeholder 4">
            <a:extLst>
              <a:ext uri="{FF2B5EF4-FFF2-40B4-BE49-F238E27FC236}">
                <a16:creationId xmlns:a16="http://schemas.microsoft.com/office/drawing/2014/main" id="{5E6DB6E2-061F-870B-AE9B-17FAB67A222D}"/>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144478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3803-7783-2AAA-B0F3-DDAE7AB07DE8}"/>
              </a:ext>
            </a:extLst>
          </p:cNvPr>
          <p:cNvSpPr>
            <a:spLocks noGrp="1"/>
          </p:cNvSpPr>
          <p:nvPr>
            <p:ph type="title"/>
          </p:nvPr>
        </p:nvSpPr>
        <p:spPr>
          <a:xfrm>
            <a:off x="839788" y="457200"/>
            <a:ext cx="3932237" cy="998376"/>
          </a:xfrm>
        </p:spPr>
        <p:txBody>
          <a:bodyPr/>
          <a:lstStyle/>
          <a:p>
            <a:r>
              <a:rPr lang="en-US" dirty="0"/>
              <a:t>More complicated questions at the end</a:t>
            </a:r>
          </a:p>
        </p:txBody>
      </p:sp>
      <p:pic>
        <p:nvPicPr>
          <p:cNvPr id="8" name="Picture Placeholder 7">
            <a:extLst>
              <a:ext uri="{FF2B5EF4-FFF2-40B4-BE49-F238E27FC236}">
                <a16:creationId xmlns:a16="http://schemas.microsoft.com/office/drawing/2014/main" id="{F8B5A239-0CF6-7314-C4BB-7C1909DFC03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336" b="18336"/>
          <a:stretch>
            <a:fillRect/>
          </a:stretch>
        </p:blipFill>
        <p:spPr/>
      </p:pic>
      <p:sp>
        <p:nvSpPr>
          <p:cNvPr id="4" name="Text Placeholder 3">
            <a:extLst>
              <a:ext uri="{FF2B5EF4-FFF2-40B4-BE49-F238E27FC236}">
                <a16:creationId xmlns:a16="http://schemas.microsoft.com/office/drawing/2014/main" id="{36D889DD-D69C-5EB6-BBD7-6C1E4054BCBA}"/>
              </a:ext>
            </a:extLst>
          </p:cNvPr>
          <p:cNvSpPr>
            <a:spLocks noGrp="1"/>
          </p:cNvSpPr>
          <p:nvPr>
            <p:ph type="body" sz="half" idx="2"/>
          </p:nvPr>
        </p:nvSpPr>
        <p:spPr>
          <a:xfrm>
            <a:off x="839788" y="1558213"/>
            <a:ext cx="3932237" cy="4302837"/>
          </a:xfrm>
        </p:spPr>
        <p:txBody>
          <a:bodyPr>
            <a:normAutofit lnSpcReduction="10000"/>
          </a:bodyPr>
          <a:lstStyle/>
          <a:p>
            <a:r>
              <a:rPr lang="en-US" dirty="0"/>
              <a:t>The picture caption “Millet comes in many different varieties” has, in addition to the singular/plural issue, the term “varieties,” which is more often associated with cultivars. Suggested solution: “Millets are a group of many different crop species.”</a:t>
            </a:r>
          </a:p>
          <a:p>
            <a:r>
              <a:rPr lang="en-US" dirty="0"/>
              <a:t>After use of the plural and reference to pearl millet (appropriately in singular), two other uses of singular could be readily changed to:</a:t>
            </a:r>
          </a:p>
          <a:p>
            <a:pPr marL="285750" indent="-285750">
              <a:buFont typeface="Arial" panose="020B0604020202020204" pitchFamily="34" charset="0"/>
              <a:buChar char="•"/>
            </a:pPr>
            <a:r>
              <a:rPr lang="en-US" dirty="0"/>
              <a:t>“these unsung  grains”</a:t>
            </a:r>
          </a:p>
          <a:p>
            <a:pPr marL="285750" indent="-285750">
              <a:buFont typeface="Arial" panose="020B0604020202020204" pitchFamily="34" charset="0"/>
              <a:buChar char="•"/>
            </a:pPr>
            <a:r>
              <a:rPr lang="en-US" dirty="0"/>
              <a:t>“role of millets” or “roles of millets”</a:t>
            </a:r>
          </a:p>
          <a:p>
            <a:r>
              <a:rPr lang="en-US" dirty="0"/>
              <a:t>Use of “millet” as a modifier – “millet farmers” &amp; “millet production” – is less of an issue, but could be changed as follows to better harmonize with use of plurals above:</a:t>
            </a:r>
          </a:p>
          <a:p>
            <a:pPr marL="285750" indent="-285750">
              <a:buFont typeface="Arial" panose="020B0604020202020204" pitchFamily="34" charset="0"/>
              <a:buChar char="•"/>
            </a:pPr>
            <a:r>
              <a:rPr lang="en-US" dirty="0"/>
              <a:t>“minimum prices for farmers of millets”</a:t>
            </a:r>
          </a:p>
          <a:p>
            <a:pPr marL="285750" indent="-285750">
              <a:buFont typeface="Arial" panose="020B0604020202020204" pitchFamily="34" charset="0"/>
              <a:buChar char="•"/>
            </a:pPr>
            <a:r>
              <a:rPr lang="en-US" dirty="0"/>
              <a:t>“production of millets” </a:t>
            </a:r>
          </a:p>
          <a:p>
            <a:endParaRPr lang="en-US" dirty="0"/>
          </a:p>
        </p:txBody>
      </p:sp>
      <p:sp>
        <p:nvSpPr>
          <p:cNvPr id="3" name="Date Placeholder 2">
            <a:extLst>
              <a:ext uri="{FF2B5EF4-FFF2-40B4-BE49-F238E27FC236}">
                <a16:creationId xmlns:a16="http://schemas.microsoft.com/office/drawing/2014/main" id="{DA862033-7D22-C1F9-E0A2-18D44670F790}"/>
              </a:ext>
            </a:extLst>
          </p:cNvPr>
          <p:cNvSpPr>
            <a:spLocks noGrp="1"/>
          </p:cNvSpPr>
          <p:nvPr>
            <p:ph type="dt" sz="half" idx="10"/>
          </p:nvPr>
        </p:nvSpPr>
        <p:spPr/>
        <p:txBody>
          <a:bodyPr/>
          <a:lstStyle/>
          <a:p>
            <a:r>
              <a:rPr lang="en-US"/>
              <a:t>5 Aug 2022</a:t>
            </a:r>
          </a:p>
        </p:txBody>
      </p:sp>
      <p:sp>
        <p:nvSpPr>
          <p:cNvPr id="6" name="Slide Number Placeholder 5">
            <a:extLst>
              <a:ext uri="{FF2B5EF4-FFF2-40B4-BE49-F238E27FC236}">
                <a16:creationId xmlns:a16="http://schemas.microsoft.com/office/drawing/2014/main" id="{D3269472-6869-8143-9AEA-2EB50B844A42}"/>
              </a:ext>
            </a:extLst>
          </p:cNvPr>
          <p:cNvSpPr>
            <a:spLocks noGrp="1"/>
          </p:cNvSpPr>
          <p:nvPr>
            <p:ph type="sldNum" sz="quarter" idx="12"/>
          </p:nvPr>
        </p:nvSpPr>
        <p:spPr/>
        <p:txBody>
          <a:bodyPr/>
          <a:lstStyle/>
          <a:p>
            <a:fld id="{A0EC7F04-9322-462F-8FED-7E54F320443F}" type="slidenum">
              <a:rPr lang="en-US" smtClean="0"/>
              <a:t>12</a:t>
            </a:fld>
            <a:endParaRPr lang="en-US"/>
          </a:p>
        </p:txBody>
      </p:sp>
      <p:sp>
        <p:nvSpPr>
          <p:cNvPr id="9" name="Footer Placeholder 4">
            <a:extLst>
              <a:ext uri="{FF2B5EF4-FFF2-40B4-BE49-F238E27FC236}">
                <a16:creationId xmlns:a16="http://schemas.microsoft.com/office/drawing/2014/main" id="{DF0BCFA0-0C84-9352-2AA6-299D684B0C5B}"/>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293012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973A-0254-6E75-9BD6-2B511A4321F3}"/>
              </a:ext>
            </a:extLst>
          </p:cNvPr>
          <p:cNvSpPr>
            <a:spLocks noGrp="1"/>
          </p:cNvSpPr>
          <p:nvPr>
            <p:ph type="title"/>
          </p:nvPr>
        </p:nvSpPr>
        <p:spPr/>
        <p:txBody>
          <a:bodyPr/>
          <a:lstStyle/>
          <a:p>
            <a:r>
              <a:rPr lang="en-US" dirty="0"/>
              <a:t>“Ending edible extinction: Why we need to revive global food diversity”</a:t>
            </a:r>
          </a:p>
        </p:txBody>
      </p:sp>
      <p:sp>
        <p:nvSpPr>
          <p:cNvPr id="3" name="Text Placeholder 2">
            <a:extLst>
              <a:ext uri="{FF2B5EF4-FFF2-40B4-BE49-F238E27FC236}">
                <a16:creationId xmlns:a16="http://schemas.microsoft.com/office/drawing/2014/main" id="{4772D581-BDE3-30E3-3C1B-15D4C25C3576}"/>
              </a:ext>
            </a:extLst>
          </p:cNvPr>
          <p:cNvSpPr>
            <a:spLocks noGrp="1"/>
          </p:cNvSpPr>
          <p:nvPr>
            <p:ph type="body" idx="1"/>
          </p:nvPr>
        </p:nvSpPr>
        <p:spPr/>
        <p:txBody>
          <a:bodyPr>
            <a:normAutofit lnSpcReduction="10000"/>
          </a:bodyPr>
          <a:lstStyle/>
          <a:p>
            <a:r>
              <a:rPr lang="en-US" dirty="0"/>
              <a:t>A selective review of sections of an article by Dan </a:t>
            </a:r>
            <a:r>
              <a:rPr lang="en-US" dirty="0" err="1"/>
              <a:t>Saladino</a:t>
            </a:r>
            <a:r>
              <a:rPr lang="en-US" dirty="0"/>
              <a:t> published on Greenbiz.com, 15 April 2022 </a:t>
            </a:r>
            <a:r>
              <a:rPr lang="en-US" i="1" dirty="0"/>
              <a:t>(3 slides)</a:t>
            </a:r>
          </a:p>
          <a:p>
            <a:r>
              <a:rPr lang="en-US" i="1" dirty="0">
                <a:hlinkClick r:id="rId2"/>
              </a:rPr>
              <a:t>https://www.greenbiz.com/article/ending-edible-extinction-why-we-need-revive-global-food-diversity</a:t>
            </a:r>
            <a:r>
              <a:rPr lang="en-US" i="1" dirty="0"/>
              <a:t> </a:t>
            </a:r>
          </a:p>
          <a:p>
            <a:endParaRPr lang="en-US" dirty="0"/>
          </a:p>
        </p:txBody>
      </p:sp>
      <p:sp>
        <p:nvSpPr>
          <p:cNvPr id="4" name="Date Placeholder 3">
            <a:extLst>
              <a:ext uri="{FF2B5EF4-FFF2-40B4-BE49-F238E27FC236}">
                <a16:creationId xmlns:a16="http://schemas.microsoft.com/office/drawing/2014/main" id="{A64F7B83-8977-86B1-3B0D-2F0F405B6317}"/>
              </a:ext>
            </a:extLst>
          </p:cNvPr>
          <p:cNvSpPr>
            <a:spLocks noGrp="1"/>
          </p:cNvSpPr>
          <p:nvPr>
            <p:ph type="dt" sz="half" idx="10"/>
          </p:nvPr>
        </p:nvSpPr>
        <p:spPr/>
        <p:txBody>
          <a:bodyPr/>
          <a:lstStyle/>
          <a:p>
            <a:r>
              <a:rPr lang="en-US"/>
              <a:t>5 Aug 2022</a:t>
            </a:r>
          </a:p>
        </p:txBody>
      </p:sp>
      <p:sp>
        <p:nvSpPr>
          <p:cNvPr id="6" name="Slide Number Placeholder 5">
            <a:extLst>
              <a:ext uri="{FF2B5EF4-FFF2-40B4-BE49-F238E27FC236}">
                <a16:creationId xmlns:a16="http://schemas.microsoft.com/office/drawing/2014/main" id="{60105C18-87DA-499D-047C-1E6B6ADA98A3}"/>
              </a:ext>
            </a:extLst>
          </p:cNvPr>
          <p:cNvSpPr>
            <a:spLocks noGrp="1"/>
          </p:cNvSpPr>
          <p:nvPr>
            <p:ph type="sldNum" sz="quarter" idx="12"/>
          </p:nvPr>
        </p:nvSpPr>
        <p:spPr/>
        <p:txBody>
          <a:bodyPr/>
          <a:lstStyle/>
          <a:p>
            <a:fld id="{A0EC7F04-9322-462F-8FED-7E54F320443F}" type="slidenum">
              <a:rPr lang="en-US" smtClean="0"/>
              <a:t>13</a:t>
            </a:fld>
            <a:endParaRPr lang="en-US"/>
          </a:p>
        </p:txBody>
      </p:sp>
    </p:spTree>
    <p:extLst>
      <p:ext uri="{BB962C8B-B14F-4D97-AF65-F5344CB8AC3E}">
        <p14:creationId xmlns:p14="http://schemas.microsoft.com/office/powerpoint/2010/main" val="341396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2BBB-46E4-4923-A861-A59DFEE8EA3C}"/>
              </a:ext>
            </a:extLst>
          </p:cNvPr>
          <p:cNvSpPr>
            <a:spLocks noGrp="1"/>
          </p:cNvSpPr>
          <p:nvPr>
            <p:ph type="title"/>
          </p:nvPr>
        </p:nvSpPr>
        <p:spPr/>
        <p:txBody>
          <a:bodyPr/>
          <a:lstStyle/>
          <a:p>
            <a:r>
              <a:rPr lang="en-US" dirty="0"/>
              <a:t>Millets and their varieties</a:t>
            </a:r>
          </a:p>
        </p:txBody>
      </p:sp>
      <p:pic>
        <p:nvPicPr>
          <p:cNvPr id="12" name="Picture Placeholder 11">
            <a:extLst>
              <a:ext uri="{FF2B5EF4-FFF2-40B4-BE49-F238E27FC236}">
                <a16:creationId xmlns:a16="http://schemas.microsoft.com/office/drawing/2014/main" id="{63B9F90A-8A5F-8FDF-A4DE-8E0174BBF4E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19" b="2419"/>
          <a:stretch>
            <a:fillRect/>
          </a:stretch>
        </p:blipFill>
        <p:spPr>
          <a:xfrm>
            <a:off x="4965700" y="987425"/>
            <a:ext cx="7021513" cy="4013200"/>
          </a:xfrm>
        </p:spPr>
      </p:pic>
      <p:sp>
        <p:nvSpPr>
          <p:cNvPr id="4" name="Text Placeholder 3">
            <a:extLst>
              <a:ext uri="{FF2B5EF4-FFF2-40B4-BE49-F238E27FC236}">
                <a16:creationId xmlns:a16="http://schemas.microsoft.com/office/drawing/2014/main" id="{14639952-487E-CFFD-E096-D8979D394CA1}"/>
              </a:ext>
            </a:extLst>
          </p:cNvPr>
          <p:cNvSpPr>
            <a:spLocks noGrp="1"/>
          </p:cNvSpPr>
          <p:nvPr>
            <p:ph type="body" sz="half" idx="2"/>
          </p:nvPr>
        </p:nvSpPr>
        <p:spPr/>
        <p:txBody>
          <a:bodyPr/>
          <a:lstStyle/>
          <a:p>
            <a:r>
              <a:rPr lang="en-US" dirty="0"/>
              <a:t>Use of singular (“millet”, “cereal” &amp; pronoun) several times, but shifts to plural “millets” once in mid-paragraph</a:t>
            </a:r>
          </a:p>
          <a:p>
            <a:r>
              <a:rPr lang="en-US" dirty="0"/>
              <a:t>Reference to singular “millet” could readily be shifted to plural:</a:t>
            </a:r>
          </a:p>
          <a:p>
            <a:pPr marL="285750" indent="-285750">
              <a:buFont typeface="Arial" panose="020B0604020202020204" pitchFamily="34" charset="0"/>
              <a:buChar char="•"/>
            </a:pPr>
            <a:r>
              <a:rPr lang="en-US" dirty="0"/>
              <a:t>“Millets are … cereals”</a:t>
            </a:r>
          </a:p>
          <a:p>
            <a:pPr marL="285750" indent="-285750">
              <a:buFont typeface="Arial" panose="020B0604020202020204" pitchFamily="34" charset="0"/>
              <a:buChar char="•"/>
            </a:pPr>
            <a:r>
              <a:rPr lang="en-US" dirty="0"/>
              <a:t>“millets’ unique nutritional qualities”</a:t>
            </a:r>
          </a:p>
          <a:p>
            <a:pPr marL="285750" indent="-285750">
              <a:buFont typeface="Arial" panose="020B0604020202020204" pitchFamily="34" charset="0"/>
              <a:buChar char="•"/>
            </a:pPr>
            <a:r>
              <a:rPr lang="en-US" dirty="0"/>
              <a:t>“The decline of millets”</a:t>
            </a:r>
          </a:p>
          <a:p>
            <a:r>
              <a:rPr lang="en-US" dirty="0"/>
              <a:t>In this context, “varieties of millet” &amp; “millet varieties” are ambiguous – millets are entirely different plants, not varieties of a generalized “millet.” However, each millet has its own varieties</a:t>
            </a:r>
          </a:p>
          <a:p>
            <a:endParaRPr lang="en-US" dirty="0"/>
          </a:p>
          <a:p>
            <a:pPr marL="285750" indent="-285750">
              <a:buFont typeface="Arial" panose="020B0604020202020204" pitchFamily="34" charset="0"/>
              <a:buChar char="•"/>
            </a:pPr>
            <a:endParaRPr lang="en-US" dirty="0"/>
          </a:p>
        </p:txBody>
      </p:sp>
      <p:sp>
        <p:nvSpPr>
          <p:cNvPr id="13" name="Date Placeholder 12">
            <a:extLst>
              <a:ext uri="{FF2B5EF4-FFF2-40B4-BE49-F238E27FC236}">
                <a16:creationId xmlns:a16="http://schemas.microsoft.com/office/drawing/2014/main" id="{A6855BC3-C367-262D-8CFC-EBFE16039253}"/>
              </a:ext>
            </a:extLst>
          </p:cNvPr>
          <p:cNvSpPr>
            <a:spLocks noGrp="1"/>
          </p:cNvSpPr>
          <p:nvPr>
            <p:ph type="dt" sz="half" idx="10"/>
          </p:nvPr>
        </p:nvSpPr>
        <p:spPr/>
        <p:txBody>
          <a:bodyPr/>
          <a:lstStyle/>
          <a:p>
            <a:r>
              <a:rPr lang="en-US"/>
              <a:t>5 Aug 2022</a:t>
            </a:r>
          </a:p>
        </p:txBody>
      </p:sp>
      <p:sp>
        <p:nvSpPr>
          <p:cNvPr id="15" name="Slide Number Placeholder 14">
            <a:extLst>
              <a:ext uri="{FF2B5EF4-FFF2-40B4-BE49-F238E27FC236}">
                <a16:creationId xmlns:a16="http://schemas.microsoft.com/office/drawing/2014/main" id="{4E8F5CF0-2245-AE6E-6F40-912CBBC22B96}"/>
              </a:ext>
            </a:extLst>
          </p:cNvPr>
          <p:cNvSpPr>
            <a:spLocks noGrp="1"/>
          </p:cNvSpPr>
          <p:nvPr>
            <p:ph type="sldNum" sz="quarter" idx="12"/>
          </p:nvPr>
        </p:nvSpPr>
        <p:spPr/>
        <p:txBody>
          <a:bodyPr/>
          <a:lstStyle/>
          <a:p>
            <a:fld id="{A0EC7F04-9322-462F-8FED-7E54F320443F}" type="slidenum">
              <a:rPr lang="en-US" smtClean="0"/>
              <a:t>14</a:t>
            </a:fld>
            <a:endParaRPr lang="en-US"/>
          </a:p>
        </p:txBody>
      </p:sp>
      <p:sp>
        <p:nvSpPr>
          <p:cNvPr id="16" name="Footer Placeholder 4">
            <a:extLst>
              <a:ext uri="{FF2B5EF4-FFF2-40B4-BE49-F238E27FC236}">
                <a16:creationId xmlns:a16="http://schemas.microsoft.com/office/drawing/2014/main" id="{142FD8B6-BC7B-B440-E1D0-3D6F77B1ABB0}"/>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409666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33C1-051B-8CB2-99C0-5FD536945394}"/>
              </a:ext>
            </a:extLst>
          </p:cNvPr>
          <p:cNvSpPr>
            <a:spLocks noGrp="1"/>
          </p:cNvSpPr>
          <p:nvPr>
            <p:ph type="title"/>
          </p:nvPr>
        </p:nvSpPr>
        <p:spPr/>
        <p:txBody>
          <a:bodyPr/>
          <a:lstStyle/>
          <a:p>
            <a:r>
              <a:rPr lang="en-US" dirty="0"/>
              <a:t>Sometimes, the singular is appropriate</a:t>
            </a:r>
          </a:p>
        </p:txBody>
      </p:sp>
      <p:pic>
        <p:nvPicPr>
          <p:cNvPr id="10" name="Picture Placeholder 9">
            <a:extLst>
              <a:ext uri="{FF2B5EF4-FFF2-40B4-BE49-F238E27FC236}">
                <a16:creationId xmlns:a16="http://schemas.microsoft.com/office/drawing/2014/main" id="{FD49F179-07C7-FA17-066C-45910720A33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65" b="765"/>
          <a:stretch>
            <a:fillRect/>
          </a:stretch>
        </p:blipFill>
        <p:spPr>
          <a:xfrm>
            <a:off x="5183188" y="947738"/>
            <a:ext cx="6172200" cy="4913312"/>
          </a:xfrm>
        </p:spPr>
      </p:pic>
      <p:sp>
        <p:nvSpPr>
          <p:cNvPr id="4" name="Text Placeholder 3">
            <a:extLst>
              <a:ext uri="{FF2B5EF4-FFF2-40B4-BE49-F238E27FC236}">
                <a16:creationId xmlns:a16="http://schemas.microsoft.com/office/drawing/2014/main" id="{CD6D2507-C6DD-33B2-1ACF-6ABDA3D2F42E}"/>
              </a:ext>
            </a:extLst>
          </p:cNvPr>
          <p:cNvSpPr>
            <a:spLocks noGrp="1"/>
          </p:cNvSpPr>
          <p:nvPr>
            <p:ph type="body" sz="half" idx="2"/>
          </p:nvPr>
        </p:nvSpPr>
        <p:spPr/>
        <p:txBody>
          <a:bodyPr/>
          <a:lstStyle/>
          <a:p>
            <a:r>
              <a:rPr lang="en-US" dirty="0"/>
              <a:t>In the first paragraph, reference is to a specific kind of millet (</a:t>
            </a:r>
            <a:r>
              <a:rPr lang="en-US" dirty="0" err="1"/>
              <a:t>raishan</a:t>
            </a:r>
            <a:r>
              <a:rPr lang="en-US" dirty="0"/>
              <a:t>, </a:t>
            </a:r>
            <a:r>
              <a:rPr lang="en-US" i="1" dirty="0" err="1"/>
              <a:t>Digitaria</a:t>
            </a:r>
            <a:r>
              <a:rPr lang="en-US" i="1" dirty="0"/>
              <a:t> compacta</a:t>
            </a:r>
            <a:r>
              <a:rPr lang="en-US" dirty="0"/>
              <a:t>), so the singular is appropriate</a:t>
            </a:r>
          </a:p>
          <a:p>
            <a:r>
              <a:rPr lang="en-US" dirty="0"/>
              <a:t>The 3</a:t>
            </a:r>
            <a:r>
              <a:rPr lang="en-US" baseline="30000" dirty="0"/>
              <a:t>rd</a:t>
            </a:r>
            <a:r>
              <a:rPr lang="en-US" dirty="0"/>
              <a:t> use is ambiguous, however. Clearer to use “</a:t>
            </a:r>
            <a:r>
              <a:rPr lang="en-US" dirty="0" err="1"/>
              <a:t>Raishan</a:t>
            </a:r>
            <a:r>
              <a:rPr lang="en-US" dirty="0"/>
              <a:t> millet – labor intensive …”</a:t>
            </a:r>
          </a:p>
          <a:p>
            <a:r>
              <a:rPr lang="en-US" dirty="0"/>
              <a:t>Shift to “millets” at end of the paragraph is consistent.</a:t>
            </a:r>
          </a:p>
          <a:p>
            <a:r>
              <a:rPr lang="en-US" dirty="0"/>
              <a:t>However in the third paragraph, the singular “millet” is then used where the plural “millets” would be indicated. In India itself, the plural is fairly consistently used now in promoting this group of grain crops in response to its food problems.</a:t>
            </a:r>
          </a:p>
        </p:txBody>
      </p:sp>
      <p:sp>
        <p:nvSpPr>
          <p:cNvPr id="11" name="Date Placeholder 10">
            <a:extLst>
              <a:ext uri="{FF2B5EF4-FFF2-40B4-BE49-F238E27FC236}">
                <a16:creationId xmlns:a16="http://schemas.microsoft.com/office/drawing/2014/main" id="{C0DCB3EB-E6DE-C6A1-1592-6C5C0F6DD67B}"/>
              </a:ext>
            </a:extLst>
          </p:cNvPr>
          <p:cNvSpPr>
            <a:spLocks noGrp="1"/>
          </p:cNvSpPr>
          <p:nvPr>
            <p:ph type="dt" sz="half" idx="10"/>
          </p:nvPr>
        </p:nvSpPr>
        <p:spPr/>
        <p:txBody>
          <a:bodyPr/>
          <a:lstStyle/>
          <a:p>
            <a:r>
              <a:rPr lang="en-US"/>
              <a:t>5 Aug 2022</a:t>
            </a:r>
          </a:p>
        </p:txBody>
      </p:sp>
      <p:sp>
        <p:nvSpPr>
          <p:cNvPr id="13" name="Slide Number Placeholder 12">
            <a:extLst>
              <a:ext uri="{FF2B5EF4-FFF2-40B4-BE49-F238E27FC236}">
                <a16:creationId xmlns:a16="http://schemas.microsoft.com/office/drawing/2014/main" id="{A52AD45B-C731-D39A-55D9-3B444CAE6A4A}"/>
              </a:ext>
            </a:extLst>
          </p:cNvPr>
          <p:cNvSpPr>
            <a:spLocks noGrp="1"/>
          </p:cNvSpPr>
          <p:nvPr>
            <p:ph type="sldNum" sz="quarter" idx="12"/>
          </p:nvPr>
        </p:nvSpPr>
        <p:spPr/>
        <p:txBody>
          <a:bodyPr/>
          <a:lstStyle/>
          <a:p>
            <a:fld id="{A0EC7F04-9322-462F-8FED-7E54F320443F}" type="slidenum">
              <a:rPr lang="en-US" smtClean="0"/>
              <a:t>15</a:t>
            </a:fld>
            <a:endParaRPr lang="en-US"/>
          </a:p>
        </p:txBody>
      </p:sp>
      <p:sp>
        <p:nvSpPr>
          <p:cNvPr id="14" name="Footer Placeholder 4">
            <a:extLst>
              <a:ext uri="{FF2B5EF4-FFF2-40B4-BE49-F238E27FC236}">
                <a16:creationId xmlns:a16="http://schemas.microsoft.com/office/drawing/2014/main" id="{5F4F72F3-05A8-39D8-1E23-3CEF1A1D17AE}"/>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197582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5ECA-9F66-EA87-637B-230DFCD0A634}"/>
              </a:ext>
            </a:extLst>
          </p:cNvPr>
          <p:cNvSpPr>
            <a:spLocks noGrp="1"/>
          </p:cNvSpPr>
          <p:nvPr>
            <p:ph type="title"/>
          </p:nvPr>
        </p:nvSpPr>
        <p:spPr/>
        <p:txBody>
          <a:bodyPr/>
          <a:lstStyle/>
          <a:p>
            <a:r>
              <a:rPr lang="en-US" dirty="0"/>
              <a:t>Finishing with using the plural</a:t>
            </a:r>
          </a:p>
        </p:txBody>
      </p:sp>
      <p:sp>
        <p:nvSpPr>
          <p:cNvPr id="4" name="Text Placeholder 3">
            <a:extLst>
              <a:ext uri="{FF2B5EF4-FFF2-40B4-BE49-F238E27FC236}">
                <a16:creationId xmlns:a16="http://schemas.microsoft.com/office/drawing/2014/main" id="{0A0AB36C-793C-03F0-CA78-8D8C5DA4869F}"/>
              </a:ext>
            </a:extLst>
          </p:cNvPr>
          <p:cNvSpPr>
            <a:spLocks noGrp="1"/>
          </p:cNvSpPr>
          <p:nvPr>
            <p:ph type="body" sz="half" idx="2"/>
          </p:nvPr>
        </p:nvSpPr>
        <p:spPr/>
        <p:txBody>
          <a:bodyPr>
            <a:normAutofit/>
          </a:bodyPr>
          <a:lstStyle/>
          <a:p>
            <a:r>
              <a:rPr lang="en-US" dirty="0"/>
              <a:t>Following the problematic use of the singular “millet” in the last paragraph on the previous slide, the plural “millets” is used here</a:t>
            </a:r>
          </a:p>
          <a:p>
            <a:r>
              <a:rPr lang="en-US" dirty="0"/>
              <a:t>Dan </a:t>
            </a:r>
            <a:r>
              <a:rPr lang="en-US" dirty="0" err="1"/>
              <a:t>Saladino’s</a:t>
            </a:r>
            <a:r>
              <a:rPr lang="en-US" dirty="0"/>
              <a:t> article includes important information on millets, but the reader must navigate several shifts in number, some of which make complete sense (when discussing a specific kind of millet), and others of which are inconsistent (e.g., use of “millet” in discussing these cereals’ importance in addressing food issues, but then “millets” when discussing their broader importance </a:t>
            </a:r>
            <a:r>
              <a:rPr lang="en-US" dirty="0" err="1"/>
              <a:t>wrt</a:t>
            </a:r>
            <a:r>
              <a:rPr lang="en-US" dirty="0"/>
              <a:t> water, climate &amp; nutrition)</a:t>
            </a:r>
          </a:p>
          <a:p>
            <a:r>
              <a:rPr lang="en-US" i="1" dirty="0"/>
              <a:t>(The millet held by a woman’s hand in the photo is finger millet - </a:t>
            </a:r>
            <a:r>
              <a:rPr lang="en-US" dirty="0"/>
              <a:t>Eleusine coracana</a:t>
            </a:r>
            <a:r>
              <a:rPr lang="en-US" i="1" dirty="0"/>
              <a:t>)</a:t>
            </a:r>
          </a:p>
          <a:p>
            <a:endParaRPr lang="en-US" dirty="0"/>
          </a:p>
        </p:txBody>
      </p:sp>
      <p:pic>
        <p:nvPicPr>
          <p:cNvPr id="14" name="Picture Placeholder 13">
            <a:extLst>
              <a:ext uri="{FF2B5EF4-FFF2-40B4-BE49-F238E27FC236}">
                <a16:creationId xmlns:a16="http://schemas.microsoft.com/office/drawing/2014/main" id="{4C57C652-E8A1-B02B-1A1B-745BEAFA044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13" b="513"/>
          <a:stretch/>
        </p:blipFill>
        <p:spPr>
          <a:xfrm>
            <a:off x="5183188" y="987425"/>
            <a:ext cx="6569075" cy="4733925"/>
          </a:xfrm>
        </p:spPr>
      </p:pic>
      <p:sp>
        <p:nvSpPr>
          <p:cNvPr id="15" name="Date Placeholder 14">
            <a:extLst>
              <a:ext uri="{FF2B5EF4-FFF2-40B4-BE49-F238E27FC236}">
                <a16:creationId xmlns:a16="http://schemas.microsoft.com/office/drawing/2014/main" id="{53DADB2E-3DD7-E9FA-454C-0A41DF3BD6DD}"/>
              </a:ext>
            </a:extLst>
          </p:cNvPr>
          <p:cNvSpPr>
            <a:spLocks noGrp="1"/>
          </p:cNvSpPr>
          <p:nvPr>
            <p:ph type="dt" sz="half" idx="10"/>
          </p:nvPr>
        </p:nvSpPr>
        <p:spPr/>
        <p:txBody>
          <a:bodyPr/>
          <a:lstStyle/>
          <a:p>
            <a:r>
              <a:rPr lang="en-US"/>
              <a:t>5 Aug 2022</a:t>
            </a:r>
          </a:p>
        </p:txBody>
      </p:sp>
      <p:sp>
        <p:nvSpPr>
          <p:cNvPr id="17" name="Slide Number Placeholder 16">
            <a:extLst>
              <a:ext uri="{FF2B5EF4-FFF2-40B4-BE49-F238E27FC236}">
                <a16:creationId xmlns:a16="http://schemas.microsoft.com/office/drawing/2014/main" id="{3722B490-FFA4-C2EF-D5B6-158BD7946CE8}"/>
              </a:ext>
            </a:extLst>
          </p:cNvPr>
          <p:cNvSpPr>
            <a:spLocks noGrp="1"/>
          </p:cNvSpPr>
          <p:nvPr>
            <p:ph type="sldNum" sz="quarter" idx="12"/>
          </p:nvPr>
        </p:nvSpPr>
        <p:spPr/>
        <p:txBody>
          <a:bodyPr/>
          <a:lstStyle/>
          <a:p>
            <a:fld id="{A0EC7F04-9322-462F-8FED-7E54F320443F}" type="slidenum">
              <a:rPr lang="en-US" smtClean="0"/>
              <a:t>16</a:t>
            </a:fld>
            <a:endParaRPr lang="en-US"/>
          </a:p>
        </p:txBody>
      </p:sp>
      <p:sp>
        <p:nvSpPr>
          <p:cNvPr id="18" name="Footer Placeholder 4">
            <a:extLst>
              <a:ext uri="{FF2B5EF4-FFF2-40B4-BE49-F238E27FC236}">
                <a16:creationId xmlns:a16="http://schemas.microsoft.com/office/drawing/2014/main" id="{211B0441-0539-251C-7AE5-DD228BEFD74E}"/>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1601359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F2566-B2AA-AD06-246B-C4B06109A105}"/>
              </a:ext>
            </a:extLst>
          </p:cNvPr>
          <p:cNvSpPr>
            <a:spLocks noGrp="1"/>
          </p:cNvSpPr>
          <p:nvPr>
            <p:ph type="title"/>
          </p:nvPr>
        </p:nvSpPr>
        <p:spPr/>
        <p:txBody>
          <a:bodyPr/>
          <a:lstStyle/>
          <a:p>
            <a:r>
              <a:rPr lang="en-US" dirty="0"/>
              <a:t>Millet vs. millets</a:t>
            </a:r>
          </a:p>
        </p:txBody>
      </p:sp>
      <p:sp>
        <p:nvSpPr>
          <p:cNvPr id="3" name="Text Placeholder 2">
            <a:extLst>
              <a:ext uri="{FF2B5EF4-FFF2-40B4-BE49-F238E27FC236}">
                <a16:creationId xmlns:a16="http://schemas.microsoft.com/office/drawing/2014/main" id="{112D51E7-0131-90B4-3132-F990C24DCF05}"/>
              </a:ext>
            </a:extLst>
          </p:cNvPr>
          <p:cNvSpPr>
            <a:spLocks noGrp="1"/>
          </p:cNvSpPr>
          <p:nvPr>
            <p:ph type="body" idx="1"/>
          </p:nvPr>
        </p:nvSpPr>
        <p:spPr/>
        <p:txBody>
          <a:bodyPr>
            <a:normAutofit fontScale="92500" lnSpcReduction="10000"/>
          </a:bodyPr>
          <a:lstStyle/>
          <a:p>
            <a:r>
              <a:rPr lang="en-US" dirty="0"/>
              <a:t>Don Osborn, East Lansing, MI, US</a:t>
            </a:r>
          </a:p>
          <a:p>
            <a:r>
              <a:rPr lang="en-US" dirty="0"/>
              <a:t>Version 1.0, 5 August 2022</a:t>
            </a:r>
          </a:p>
          <a:p>
            <a:r>
              <a:rPr lang="en-US" i="1" dirty="0"/>
              <a:t>This work is licensed under a Creative Commons Attribution-</a:t>
            </a:r>
            <a:r>
              <a:rPr lang="en-US" i="1" dirty="0" err="1"/>
              <a:t>NonCommercial</a:t>
            </a:r>
            <a:r>
              <a:rPr lang="en-US" i="1" dirty="0"/>
              <a:t>-</a:t>
            </a:r>
            <a:r>
              <a:rPr lang="en-US" i="1" dirty="0" err="1"/>
              <a:t>ShareAlike</a:t>
            </a:r>
            <a:r>
              <a:rPr lang="en-US" i="1" dirty="0"/>
              <a:t> 4.0 International License, </a:t>
            </a:r>
            <a:r>
              <a:rPr lang="en-US" i="1" dirty="0">
                <a:hlinkClick r:id="rId2"/>
              </a:rPr>
              <a:t>https://creativecommons.org/licenses/by-nc-sa/4.0/</a:t>
            </a:r>
            <a:r>
              <a:rPr lang="en-US" i="1" dirty="0"/>
              <a:t> </a:t>
            </a:r>
          </a:p>
        </p:txBody>
      </p:sp>
      <p:sp>
        <p:nvSpPr>
          <p:cNvPr id="4" name="Date Placeholder 3">
            <a:extLst>
              <a:ext uri="{FF2B5EF4-FFF2-40B4-BE49-F238E27FC236}">
                <a16:creationId xmlns:a16="http://schemas.microsoft.com/office/drawing/2014/main" id="{9AD7610B-C1BD-F45E-BD5A-C913C96EE2A3}"/>
              </a:ext>
            </a:extLst>
          </p:cNvPr>
          <p:cNvSpPr>
            <a:spLocks noGrp="1"/>
          </p:cNvSpPr>
          <p:nvPr>
            <p:ph type="dt" sz="half" idx="10"/>
          </p:nvPr>
        </p:nvSpPr>
        <p:spPr/>
        <p:txBody>
          <a:bodyPr/>
          <a:lstStyle/>
          <a:p>
            <a:r>
              <a:rPr lang="en-US"/>
              <a:t>5 Aug 2022</a:t>
            </a:r>
          </a:p>
        </p:txBody>
      </p:sp>
      <p:sp>
        <p:nvSpPr>
          <p:cNvPr id="6" name="Slide Number Placeholder 5">
            <a:extLst>
              <a:ext uri="{FF2B5EF4-FFF2-40B4-BE49-F238E27FC236}">
                <a16:creationId xmlns:a16="http://schemas.microsoft.com/office/drawing/2014/main" id="{1B5B437C-3E5F-FD77-288A-99B98C12108B}"/>
              </a:ext>
            </a:extLst>
          </p:cNvPr>
          <p:cNvSpPr>
            <a:spLocks noGrp="1"/>
          </p:cNvSpPr>
          <p:nvPr>
            <p:ph type="sldNum" sz="quarter" idx="12"/>
          </p:nvPr>
        </p:nvSpPr>
        <p:spPr/>
        <p:txBody>
          <a:bodyPr/>
          <a:lstStyle/>
          <a:p>
            <a:fld id="{A0EC7F04-9322-462F-8FED-7E54F320443F}" type="slidenum">
              <a:rPr lang="en-US" smtClean="0"/>
              <a:t>17</a:t>
            </a:fld>
            <a:endParaRPr lang="en-US"/>
          </a:p>
        </p:txBody>
      </p:sp>
    </p:spTree>
    <p:extLst>
      <p:ext uri="{BB962C8B-B14F-4D97-AF65-F5344CB8AC3E}">
        <p14:creationId xmlns:p14="http://schemas.microsoft.com/office/powerpoint/2010/main" val="171287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9223-84EC-7DCE-9429-B5D4683789FA}"/>
              </a:ext>
            </a:extLst>
          </p:cNvPr>
          <p:cNvSpPr>
            <a:spLocks noGrp="1"/>
          </p:cNvSpPr>
          <p:nvPr>
            <p:ph type="title"/>
          </p:nvPr>
        </p:nvSpPr>
        <p:spPr/>
        <p:txBody>
          <a:bodyPr/>
          <a:lstStyle/>
          <a:p>
            <a:r>
              <a:rPr lang="en-US" dirty="0"/>
              <a:t>What this is about</a:t>
            </a:r>
          </a:p>
        </p:txBody>
      </p:sp>
      <p:sp>
        <p:nvSpPr>
          <p:cNvPr id="3" name="Content Placeholder 2">
            <a:extLst>
              <a:ext uri="{FF2B5EF4-FFF2-40B4-BE49-F238E27FC236}">
                <a16:creationId xmlns:a16="http://schemas.microsoft.com/office/drawing/2014/main" id="{088CF217-44DC-02F1-039A-B92E9EE14267}"/>
              </a:ext>
            </a:extLst>
          </p:cNvPr>
          <p:cNvSpPr>
            <a:spLocks noGrp="1"/>
          </p:cNvSpPr>
          <p:nvPr>
            <p:ph idx="1"/>
          </p:nvPr>
        </p:nvSpPr>
        <p:spPr>
          <a:xfrm>
            <a:off x="838200" y="1610686"/>
            <a:ext cx="10515600" cy="4566277"/>
          </a:xfrm>
        </p:spPr>
        <p:txBody>
          <a:bodyPr>
            <a:normAutofit/>
          </a:bodyPr>
          <a:lstStyle/>
          <a:p>
            <a:r>
              <a:rPr lang="en-US" dirty="0"/>
              <a:t>Many articles about millets mix usage of the singular &amp; mass-noun form “millet,” with the plural form “millets”</a:t>
            </a:r>
          </a:p>
          <a:p>
            <a:r>
              <a:rPr lang="en-US" dirty="0"/>
              <a:t>“Millet” is most often read &amp; understood as a singular noun, and grammatically is generally treated as a singular (e.g., “millet is”)</a:t>
            </a:r>
          </a:p>
          <a:p>
            <a:r>
              <a:rPr lang="en-US" dirty="0"/>
              <a:t>The grains described are actually a group of distinct, though related, species most appropriately considered as a plural – “millets”</a:t>
            </a:r>
          </a:p>
          <a:p>
            <a:r>
              <a:rPr lang="en-US" dirty="0"/>
              <a:t>The mixing of the two forms in articles can confuse readers</a:t>
            </a:r>
          </a:p>
          <a:p>
            <a:r>
              <a:rPr lang="en-US" dirty="0"/>
              <a:t>It seems useful to bring some examples together to illustrate the problem, and to raise awareness among writers in order to improve practice as we head into the International Year of Millets (2023)</a:t>
            </a:r>
          </a:p>
        </p:txBody>
      </p:sp>
      <p:sp>
        <p:nvSpPr>
          <p:cNvPr id="4" name="Date Placeholder 3">
            <a:extLst>
              <a:ext uri="{FF2B5EF4-FFF2-40B4-BE49-F238E27FC236}">
                <a16:creationId xmlns:a16="http://schemas.microsoft.com/office/drawing/2014/main" id="{6F038F47-4E61-51E2-7241-53B250960ECC}"/>
              </a:ext>
            </a:extLst>
          </p:cNvPr>
          <p:cNvSpPr>
            <a:spLocks noGrp="1"/>
          </p:cNvSpPr>
          <p:nvPr>
            <p:ph type="dt" sz="half" idx="10"/>
          </p:nvPr>
        </p:nvSpPr>
        <p:spPr/>
        <p:txBody>
          <a:bodyPr/>
          <a:lstStyle/>
          <a:p>
            <a:r>
              <a:rPr lang="en-US"/>
              <a:t>5 Aug 2022</a:t>
            </a:r>
          </a:p>
        </p:txBody>
      </p:sp>
      <p:sp>
        <p:nvSpPr>
          <p:cNvPr id="6" name="Slide Number Placeholder 5">
            <a:extLst>
              <a:ext uri="{FF2B5EF4-FFF2-40B4-BE49-F238E27FC236}">
                <a16:creationId xmlns:a16="http://schemas.microsoft.com/office/drawing/2014/main" id="{EB5578FA-3CFF-B770-01E6-F4C9D875A625}"/>
              </a:ext>
            </a:extLst>
          </p:cNvPr>
          <p:cNvSpPr>
            <a:spLocks noGrp="1"/>
          </p:cNvSpPr>
          <p:nvPr>
            <p:ph type="sldNum" sz="quarter" idx="12"/>
          </p:nvPr>
        </p:nvSpPr>
        <p:spPr/>
        <p:txBody>
          <a:bodyPr/>
          <a:lstStyle/>
          <a:p>
            <a:fld id="{A0EC7F04-9322-462F-8FED-7E54F320443F}" type="slidenum">
              <a:rPr lang="en-US" smtClean="0"/>
              <a:t>2</a:t>
            </a:fld>
            <a:endParaRPr lang="en-US"/>
          </a:p>
        </p:txBody>
      </p:sp>
    </p:spTree>
    <p:extLst>
      <p:ext uri="{BB962C8B-B14F-4D97-AF65-F5344CB8AC3E}">
        <p14:creationId xmlns:p14="http://schemas.microsoft.com/office/powerpoint/2010/main" val="217973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173A-CDCB-7D41-FE71-C3D1ACADC002}"/>
              </a:ext>
            </a:extLst>
          </p:cNvPr>
          <p:cNvSpPr>
            <a:spLocks noGrp="1"/>
          </p:cNvSpPr>
          <p:nvPr>
            <p:ph type="title"/>
          </p:nvPr>
        </p:nvSpPr>
        <p:spPr/>
        <p:txBody>
          <a:bodyPr/>
          <a:lstStyle/>
          <a:p>
            <a:r>
              <a:rPr lang="en-US" dirty="0"/>
              <a:t>How this is presented</a:t>
            </a:r>
          </a:p>
        </p:txBody>
      </p:sp>
      <p:sp>
        <p:nvSpPr>
          <p:cNvPr id="3" name="Content Placeholder 2">
            <a:extLst>
              <a:ext uri="{FF2B5EF4-FFF2-40B4-BE49-F238E27FC236}">
                <a16:creationId xmlns:a16="http://schemas.microsoft.com/office/drawing/2014/main" id="{42EC2095-A67B-B631-8D0A-382D7F0967EF}"/>
              </a:ext>
            </a:extLst>
          </p:cNvPr>
          <p:cNvSpPr>
            <a:spLocks noGrp="1"/>
          </p:cNvSpPr>
          <p:nvPr>
            <p:ph idx="1"/>
          </p:nvPr>
        </p:nvSpPr>
        <p:spPr>
          <a:xfrm>
            <a:off x="838200" y="1476462"/>
            <a:ext cx="10515600" cy="4748169"/>
          </a:xfrm>
        </p:spPr>
        <p:txBody>
          <a:bodyPr>
            <a:normAutofit lnSpcReduction="10000"/>
          </a:bodyPr>
          <a:lstStyle/>
          <a:p>
            <a:r>
              <a:rPr lang="en-US" dirty="0"/>
              <a:t>This presentation shows example images from online articles &amp; webpages, with comments and suggestions</a:t>
            </a:r>
          </a:p>
          <a:p>
            <a:r>
              <a:rPr lang="en-US" dirty="0"/>
              <a:t>Each article/webpage reviewed is indicated in section title slides, with 1-3 slides following with images &amp; comments</a:t>
            </a:r>
          </a:p>
          <a:p>
            <a:r>
              <a:rPr lang="en-US" dirty="0"/>
              <a:t>A system of color underlining is used on the images for </a:t>
            </a:r>
            <a:r>
              <a:rPr lang="en-US" dirty="0">
                <a:solidFill>
                  <a:srgbClr val="00B050"/>
                </a:solidFill>
              </a:rPr>
              <a:t>plural &amp; appropriate singulars</a:t>
            </a:r>
            <a:r>
              <a:rPr lang="en-US" dirty="0"/>
              <a:t>, </a:t>
            </a:r>
            <a:r>
              <a:rPr lang="en-US" dirty="0">
                <a:solidFill>
                  <a:srgbClr val="FF0000"/>
                </a:solidFill>
              </a:rPr>
              <a:t>problematic use of singular form</a:t>
            </a:r>
            <a:r>
              <a:rPr lang="en-US" dirty="0"/>
              <a:t>, and </a:t>
            </a:r>
            <a:r>
              <a:rPr lang="en-US" dirty="0">
                <a:solidFill>
                  <a:srgbClr val="7030A0"/>
                </a:solidFill>
              </a:rPr>
              <a:t>unclear or ambiguous wording</a:t>
            </a:r>
            <a:r>
              <a:rPr lang="en-US" dirty="0"/>
              <a:t> (this system is also noted in footer)</a:t>
            </a:r>
          </a:p>
          <a:p>
            <a:r>
              <a:rPr lang="en-US" dirty="0"/>
              <a:t>Explanations of the issues identified, and suggestions how the wording could be improved, accompany each image</a:t>
            </a:r>
          </a:p>
          <a:p>
            <a:r>
              <a:rPr lang="en-US" dirty="0"/>
              <a:t>This presentation does not otherwise review content</a:t>
            </a:r>
          </a:p>
          <a:p>
            <a:r>
              <a:rPr lang="en-US" dirty="0"/>
              <a:t>The order of the items reviewed is roughly chronological</a:t>
            </a:r>
          </a:p>
        </p:txBody>
      </p:sp>
      <p:sp>
        <p:nvSpPr>
          <p:cNvPr id="4" name="Date Placeholder 3">
            <a:extLst>
              <a:ext uri="{FF2B5EF4-FFF2-40B4-BE49-F238E27FC236}">
                <a16:creationId xmlns:a16="http://schemas.microsoft.com/office/drawing/2014/main" id="{2E091AB8-B88F-9DDB-D17D-FD3BF65F94E6}"/>
              </a:ext>
            </a:extLst>
          </p:cNvPr>
          <p:cNvSpPr>
            <a:spLocks noGrp="1"/>
          </p:cNvSpPr>
          <p:nvPr>
            <p:ph type="dt" sz="half" idx="10"/>
          </p:nvPr>
        </p:nvSpPr>
        <p:spPr/>
        <p:txBody>
          <a:bodyPr/>
          <a:lstStyle/>
          <a:p>
            <a:r>
              <a:rPr lang="en-US"/>
              <a:t>5 Aug 2022</a:t>
            </a:r>
          </a:p>
        </p:txBody>
      </p:sp>
      <p:sp>
        <p:nvSpPr>
          <p:cNvPr id="5" name="Footer Placeholder 4">
            <a:extLst>
              <a:ext uri="{FF2B5EF4-FFF2-40B4-BE49-F238E27FC236}">
                <a16:creationId xmlns:a16="http://schemas.microsoft.com/office/drawing/2014/main" id="{8E7AACA1-2992-02F8-D063-8416C1DF1AC0}"/>
              </a:ext>
            </a:extLst>
          </p:cNvPr>
          <p:cNvSpPr>
            <a:spLocks noGrp="1"/>
          </p:cNvSpPr>
          <p:nvPr>
            <p:ph type="ftr" sz="quarter" idx="11"/>
          </p:nvPr>
        </p:nvSpPr>
        <p:spPr>
          <a:xfrm>
            <a:off x="3917659" y="6356350"/>
            <a:ext cx="428677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
        <p:nvSpPr>
          <p:cNvPr id="6" name="Slide Number Placeholder 5">
            <a:extLst>
              <a:ext uri="{FF2B5EF4-FFF2-40B4-BE49-F238E27FC236}">
                <a16:creationId xmlns:a16="http://schemas.microsoft.com/office/drawing/2014/main" id="{2280F12A-3AA0-E473-9CD9-EF14151A39FA}"/>
              </a:ext>
            </a:extLst>
          </p:cNvPr>
          <p:cNvSpPr>
            <a:spLocks noGrp="1"/>
          </p:cNvSpPr>
          <p:nvPr>
            <p:ph type="sldNum" sz="quarter" idx="12"/>
          </p:nvPr>
        </p:nvSpPr>
        <p:spPr/>
        <p:txBody>
          <a:bodyPr/>
          <a:lstStyle/>
          <a:p>
            <a:fld id="{A0EC7F04-9322-462F-8FED-7E54F320443F}" type="slidenum">
              <a:rPr lang="en-US" smtClean="0"/>
              <a:t>3</a:t>
            </a:fld>
            <a:endParaRPr lang="en-US"/>
          </a:p>
        </p:txBody>
      </p:sp>
    </p:spTree>
    <p:extLst>
      <p:ext uri="{BB962C8B-B14F-4D97-AF65-F5344CB8AC3E}">
        <p14:creationId xmlns:p14="http://schemas.microsoft.com/office/powerpoint/2010/main" val="298040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973A-0254-6E75-9BD6-2B511A4321F3}"/>
              </a:ext>
            </a:extLst>
          </p:cNvPr>
          <p:cNvSpPr>
            <a:spLocks noGrp="1"/>
          </p:cNvSpPr>
          <p:nvPr>
            <p:ph type="title"/>
          </p:nvPr>
        </p:nvSpPr>
        <p:spPr/>
        <p:txBody>
          <a:bodyPr/>
          <a:lstStyle/>
          <a:p>
            <a:r>
              <a:rPr lang="en-US" dirty="0"/>
              <a:t>“Grasses and seeds can be nutritious!”</a:t>
            </a:r>
          </a:p>
        </p:txBody>
      </p:sp>
      <p:sp>
        <p:nvSpPr>
          <p:cNvPr id="3" name="Text Placeholder 2">
            <a:extLst>
              <a:ext uri="{FF2B5EF4-FFF2-40B4-BE49-F238E27FC236}">
                <a16:creationId xmlns:a16="http://schemas.microsoft.com/office/drawing/2014/main" id="{4772D581-BDE3-30E3-3C1B-15D4C25C3576}"/>
              </a:ext>
            </a:extLst>
          </p:cNvPr>
          <p:cNvSpPr>
            <a:spLocks noGrp="1"/>
          </p:cNvSpPr>
          <p:nvPr>
            <p:ph type="body" idx="1"/>
          </p:nvPr>
        </p:nvSpPr>
        <p:spPr/>
        <p:txBody>
          <a:bodyPr/>
          <a:lstStyle/>
          <a:p>
            <a:r>
              <a:rPr lang="en-US" dirty="0"/>
              <a:t>A selective review of a section of an article by Cathy Newkirk, published online by Michigan State University Extension, 28 Aug. 2015 </a:t>
            </a:r>
            <a:r>
              <a:rPr lang="en-US" i="1" dirty="0"/>
              <a:t>(1 slide)</a:t>
            </a:r>
          </a:p>
          <a:p>
            <a:r>
              <a:rPr lang="en-US" i="1" dirty="0">
                <a:hlinkClick r:id="rId2"/>
              </a:rPr>
              <a:t>https://www.canr.msu.edu/news/grasses_and_seeds_can_be_nutritious</a:t>
            </a:r>
            <a:r>
              <a:rPr lang="en-US" i="1" dirty="0"/>
              <a:t> </a:t>
            </a:r>
          </a:p>
          <a:p>
            <a:endParaRPr lang="en-US" dirty="0"/>
          </a:p>
        </p:txBody>
      </p:sp>
      <p:sp>
        <p:nvSpPr>
          <p:cNvPr id="4" name="Date Placeholder 3">
            <a:extLst>
              <a:ext uri="{FF2B5EF4-FFF2-40B4-BE49-F238E27FC236}">
                <a16:creationId xmlns:a16="http://schemas.microsoft.com/office/drawing/2014/main" id="{8A257AC0-21FB-433F-CE64-59B1CF0528A3}"/>
              </a:ext>
            </a:extLst>
          </p:cNvPr>
          <p:cNvSpPr>
            <a:spLocks noGrp="1"/>
          </p:cNvSpPr>
          <p:nvPr>
            <p:ph type="dt" sz="half" idx="10"/>
          </p:nvPr>
        </p:nvSpPr>
        <p:spPr/>
        <p:txBody>
          <a:bodyPr/>
          <a:lstStyle/>
          <a:p>
            <a:r>
              <a:rPr lang="en-US"/>
              <a:t>5 Aug 2022</a:t>
            </a:r>
          </a:p>
        </p:txBody>
      </p:sp>
      <p:sp>
        <p:nvSpPr>
          <p:cNvPr id="6" name="Slide Number Placeholder 5">
            <a:extLst>
              <a:ext uri="{FF2B5EF4-FFF2-40B4-BE49-F238E27FC236}">
                <a16:creationId xmlns:a16="http://schemas.microsoft.com/office/drawing/2014/main" id="{53539B41-8A95-5255-9765-32CFA52C7ED3}"/>
              </a:ext>
            </a:extLst>
          </p:cNvPr>
          <p:cNvSpPr>
            <a:spLocks noGrp="1"/>
          </p:cNvSpPr>
          <p:nvPr>
            <p:ph type="sldNum" sz="quarter" idx="12"/>
          </p:nvPr>
        </p:nvSpPr>
        <p:spPr/>
        <p:txBody>
          <a:bodyPr/>
          <a:lstStyle/>
          <a:p>
            <a:fld id="{A0EC7F04-9322-462F-8FED-7E54F320443F}" type="slidenum">
              <a:rPr lang="en-US" smtClean="0"/>
              <a:t>4</a:t>
            </a:fld>
            <a:endParaRPr lang="en-US"/>
          </a:p>
        </p:txBody>
      </p:sp>
    </p:spTree>
    <p:extLst>
      <p:ext uri="{BB962C8B-B14F-4D97-AF65-F5344CB8AC3E}">
        <p14:creationId xmlns:p14="http://schemas.microsoft.com/office/powerpoint/2010/main" val="147949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1EDE-002C-55AA-254A-29CBE977BE88}"/>
              </a:ext>
            </a:extLst>
          </p:cNvPr>
          <p:cNvSpPr>
            <a:spLocks noGrp="1"/>
          </p:cNvSpPr>
          <p:nvPr>
            <p:ph type="title"/>
          </p:nvPr>
        </p:nvSpPr>
        <p:spPr>
          <a:xfrm>
            <a:off x="839788" y="457200"/>
            <a:ext cx="3932237" cy="1103152"/>
          </a:xfrm>
        </p:spPr>
        <p:txBody>
          <a:bodyPr>
            <a:normAutofit/>
          </a:bodyPr>
          <a:lstStyle/>
          <a:p>
            <a:r>
              <a:rPr lang="en-US" dirty="0"/>
              <a:t>A tale of two paragraphs</a:t>
            </a:r>
          </a:p>
        </p:txBody>
      </p:sp>
      <p:pic>
        <p:nvPicPr>
          <p:cNvPr id="12" name="Picture Placeholder 11">
            <a:extLst>
              <a:ext uri="{FF2B5EF4-FFF2-40B4-BE49-F238E27FC236}">
                <a16:creationId xmlns:a16="http://schemas.microsoft.com/office/drawing/2014/main" id="{F7632AEE-616C-D8DB-02A0-93AE13B2F5C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82" r="582"/>
          <a:stretch>
            <a:fillRect/>
          </a:stretch>
        </p:blipFill>
        <p:spPr>
          <a:xfrm>
            <a:off x="5075238" y="1358900"/>
            <a:ext cx="6761162" cy="3448050"/>
          </a:xfrm>
        </p:spPr>
      </p:pic>
      <p:sp>
        <p:nvSpPr>
          <p:cNvPr id="4" name="Text Placeholder 3">
            <a:extLst>
              <a:ext uri="{FF2B5EF4-FFF2-40B4-BE49-F238E27FC236}">
                <a16:creationId xmlns:a16="http://schemas.microsoft.com/office/drawing/2014/main" id="{F36FE8C7-ABB0-1C94-5B99-B219B95D1269}"/>
              </a:ext>
            </a:extLst>
          </p:cNvPr>
          <p:cNvSpPr>
            <a:spLocks noGrp="1"/>
          </p:cNvSpPr>
          <p:nvPr>
            <p:ph type="body" sz="half" idx="2"/>
          </p:nvPr>
        </p:nvSpPr>
        <p:spPr>
          <a:xfrm>
            <a:off x="771788" y="1652631"/>
            <a:ext cx="4000238" cy="4605556"/>
          </a:xfrm>
        </p:spPr>
        <p:txBody>
          <a:bodyPr>
            <a:normAutofit/>
          </a:bodyPr>
          <a:lstStyle/>
          <a:p>
            <a:r>
              <a:rPr lang="en-US" dirty="0"/>
              <a:t>This is one section of an article on “millet, teff and amaranth,” which consists of two paragraphs.</a:t>
            </a:r>
          </a:p>
          <a:p>
            <a:r>
              <a:rPr lang="en-US" dirty="0"/>
              <a:t>This section is presented with the commonly seen singular form “millet,” then uses the plural to describe these grains, followed by discussion of some specific millets.</a:t>
            </a:r>
          </a:p>
          <a:p>
            <a:r>
              <a:rPr lang="en-US" dirty="0"/>
              <a:t>The term “varieties,” however, often refers to cultivars. Millets are actually different species.</a:t>
            </a:r>
          </a:p>
          <a:p>
            <a:r>
              <a:rPr lang="en-US" dirty="0"/>
              <a:t>The second paragraph reverts to the singular, contrasting with the previous paragraph, where several millets were mentioned. Discussion of taste, nutritional profiles, fiber &amp; protein content, and cooking characteristics across the several millets certainly presents a challenge, so this part would need a rewrite to harmonize with the previous paragraph.</a:t>
            </a:r>
          </a:p>
        </p:txBody>
      </p:sp>
      <p:sp>
        <p:nvSpPr>
          <p:cNvPr id="3" name="Date Placeholder 2">
            <a:extLst>
              <a:ext uri="{FF2B5EF4-FFF2-40B4-BE49-F238E27FC236}">
                <a16:creationId xmlns:a16="http://schemas.microsoft.com/office/drawing/2014/main" id="{24D35ABF-6E24-BF0D-FE14-32AB683DB81F}"/>
              </a:ext>
            </a:extLst>
          </p:cNvPr>
          <p:cNvSpPr>
            <a:spLocks noGrp="1"/>
          </p:cNvSpPr>
          <p:nvPr>
            <p:ph type="dt" sz="half" idx="10"/>
          </p:nvPr>
        </p:nvSpPr>
        <p:spPr/>
        <p:txBody>
          <a:bodyPr/>
          <a:lstStyle/>
          <a:p>
            <a:r>
              <a:rPr lang="en-US"/>
              <a:t>5 Aug 2022</a:t>
            </a:r>
          </a:p>
        </p:txBody>
      </p:sp>
      <p:sp>
        <p:nvSpPr>
          <p:cNvPr id="6" name="Slide Number Placeholder 5">
            <a:extLst>
              <a:ext uri="{FF2B5EF4-FFF2-40B4-BE49-F238E27FC236}">
                <a16:creationId xmlns:a16="http://schemas.microsoft.com/office/drawing/2014/main" id="{73E7C4F3-20ED-96E9-CF9D-74614957B201}"/>
              </a:ext>
            </a:extLst>
          </p:cNvPr>
          <p:cNvSpPr>
            <a:spLocks noGrp="1"/>
          </p:cNvSpPr>
          <p:nvPr>
            <p:ph type="sldNum" sz="quarter" idx="12"/>
          </p:nvPr>
        </p:nvSpPr>
        <p:spPr/>
        <p:txBody>
          <a:bodyPr/>
          <a:lstStyle/>
          <a:p>
            <a:fld id="{A0EC7F04-9322-462F-8FED-7E54F320443F}" type="slidenum">
              <a:rPr lang="en-US" smtClean="0"/>
              <a:t>5</a:t>
            </a:fld>
            <a:endParaRPr lang="en-US"/>
          </a:p>
        </p:txBody>
      </p:sp>
      <p:sp>
        <p:nvSpPr>
          <p:cNvPr id="9" name="Footer Placeholder 4">
            <a:extLst>
              <a:ext uri="{FF2B5EF4-FFF2-40B4-BE49-F238E27FC236}">
                <a16:creationId xmlns:a16="http://schemas.microsoft.com/office/drawing/2014/main" id="{87FBB50B-DC88-1410-A1F4-83CBA2478016}"/>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79432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973A-0254-6E75-9BD6-2B511A4321F3}"/>
              </a:ext>
            </a:extLst>
          </p:cNvPr>
          <p:cNvSpPr>
            <a:spLocks noGrp="1"/>
          </p:cNvSpPr>
          <p:nvPr>
            <p:ph type="title"/>
          </p:nvPr>
        </p:nvSpPr>
        <p:spPr/>
        <p:txBody>
          <a:bodyPr/>
          <a:lstStyle/>
          <a:p>
            <a:r>
              <a:rPr lang="en-US" dirty="0"/>
              <a:t>“Millet: How A Trendy Ancient Grain Turned Nomads Into Farmers”</a:t>
            </a:r>
          </a:p>
        </p:txBody>
      </p:sp>
      <p:sp>
        <p:nvSpPr>
          <p:cNvPr id="3" name="Text Placeholder 2">
            <a:extLst>
              <a:ext uri="{FF2B5EF4-FFF2-40B4-BE49-F238E27FC236}">
                <a16:creationId xmlns:a16="http://schemas.microsoft.com/office/drawing/2014/main" id="{4772D581-BDE3-30E3-3C1B-15D4C25C3576}"/>
              </a:ext>
            </a:extLst>
          </p:cNvPr>
          <p:cNvSpPr>
            <a:spLocks noGrp="1"/>
          </p:cNvSpPr>
          <p:nvPr>
            <p:ph type="body" idx="1"/>
          </p:nvPr>
        </p:nvSpPr>
        <p:spPr/>
        <p:txBody>
          <a:bodyPr>
            <a:normAutofit lnSpcReduction="10000"/>
          </a:bodyPr>
          <a:lstStyle/>
          <a:p>
            <a:r>
              <a:rPr lang="en-US" dirty="0"/>
              <a:t>A selective review of an article by Jeremy </a:t>
            </a:r>
            <a:r>
              <a:rPr lang="en-US" dirty="0" err="1"/>
              <a:t>Cherfas</a:t>
            </a:r>
            <a:r>
              <a:rPr lang="en-US" dirty="0"/>
              <a:t> published online by National Public Radio (NPR.org), 23 Dec. 2015 </a:t>
            </a:r>
            <a:r>
              <a:rPr lang="en-US" i="1" dirty="0"/>
              <a:t>(2 slides)</a:t>
            </a:r>
          </a:p>
          <a:p>
            <a:r>
              <a:rPr lang="en-US" i="1" dirty="0">
                <a:hlinkClick r:id="rId2"/>
              </a:rPr>
              <a:t>https://www.npr.org/sections/thesalt/2015/12/23/460559052/millet-how-a-trendy-ancient-grain-turned-nomads-into-farmers</a:t>
            </a:r>
            <a:r>
              <a:rPr lang="en-US" i="1" dirty="0"/>
              <a:t> </a:t>
            </a:r>
          </a:p>
        </p:txBody>
      </p:sp>
      <p:sp>
        <p:nvSpPr>
          <p:cNvPr id="4" name="Date Placeholder 3">
            <a:extLst>
              <a:ext uri="{FF2B5EF4-FFF2-40B4-BE49-F238E27FC236}">
                <a16:creationId xmlns:a16="http://schemas.microsoft.com/office/drawing/2014/main" id="{82563ECC-7D84-5A08-DCE1-4D53E30AF7F6}"/>
              </a:ext>
            </a:extLst>
          </p:cNvPr>
          <p:cNvSpPr>
            <a:spLocks noGrp="1"/>
          </p:cNvSpPr>
          <p:nvPr>
            <p:ph type="dt" sz="half" idx="10"/>
          </p:nvPr>
        </p:nvSpPr>
        <p:spPr/>
        <p:txBody>
          <a:bodyPr/>
          <a:lstStyle/>
          <a:p>
            <a:r>
              <a:rPr lang="en-US"/>
              <a:t>5 Aug 2022</a:t>
            </a:r>
          </a:p>
        </p:txBody>
      </p:sp>
      <p:sp>
        <p:nvSpPr>
          <p:cNvPr id="6" name="Slide Number Placeholder 5">
            <a:extLst>
              <a:ext uri="{FF2B5EF4-FFF2-40B4-BE49-F238E27FC236}">
                <a16:creationId xmlns:a16="http://schemas.microsoft.com/office/drawing/2014/main" id="{33712577-7F8A-049E-E7E6-409EAA52AABF}"/>
              </a:ext>
            </a:extLst>
          </p:cNvPr>
          <p:cNvSpPr>
            <a:spLocks noGrp="1"/>
          </p:cNvSpPr>
          <p:nvPr>
            <p:ph type="sldNum" sz="quarter" idx="12"/>
          </p:nvPr>
        </p:nvSpPr>
        <p:spPr/>
        <p:txBody>
          <a:bodyPr/>
          <a:lstStyle/>
          <a:p>
            <a:fld id="{A0EC7F04-9322-462F-8FED-7E54F320443F}" type="slidenum">
              <a:rPr lang="en-US" smtClean="0"/>
              <a:t>6</a:t>
            </a:fld>
            <a:endParaRPr lang="en-US"/>
          </a:p>
        </p:txBody>
      </p:sp>
    </p:spTree>
    <p:extLst>
      <p:ext uri="{BB962C8B-B14F-4D97-AF65-F5344CB8AC3E}">
        <p14:creationId xmlns:p14="http://schemas.microsoft.com/office/powerpoint/2010/main" val="147905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EB52-60B5-767F-FDCF-125ED7CCFCB0}"/>
              </a:ext>
            </a:extLst>
          </p:cNvPr>
          <p:cNvSpPr>
            <a:spLocks noGrp="1"/>
          </p:cNvSpPr>
          <p:nvPr>
            <p:ph type="title"/>
          </p:nvPr>
        </p:nvSpPr>
        <p:spPr/>
        <p:txBody>
          <a:bodyPr/>
          <a:lstStyle/>
          <a:p>
            <a:r>
              <a:rPr lang="en-US" dirty="0"/>
              <a:t>A article taking two approaches</a:t>
            </a:r>
          </a:p>
        </p:txBody>
      </p:sp>
      <p:pic>
        <p:nvPicPr>
          <p:cNvPr id="6" name="Picture Placeholder 5">
            <a:extLst>
              <a:ext uri="{FF2B5EF4-FFF2-40B4-BE49-F238E27FC236}">
                <a16:creationId xmlns:a16="http://schemas.microsoft.com/office/drawing/2014/main" id="{15883A63-C218-A5F8-5677-0FBD7987177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00" r="1000"/>
          <a:stretch/>
        </p:blipFill>
        <p:spPr>
          <a:xfrm>
            <a:off x="5183188" y="987425"/>
            <a:ext cx="6172200" cy="4873625"/>
          </a:xfrm>
        </p:spPr>
      </p:pic>
      <p:sp>
        <p:nvSpPr>
          <p:cNvPr id="4" name="Text Placeholder 3">
            <a:extLst>
              <a:ext uri="{FF2B5EF4-FFF2-40B4-BE49-F238E27FC236}">
                <a16:creationId xmlns:a16="http://schemas.microsoft.com/office/drawing/2014/main" id="{8E397C86-FF24-5DD1-3FEB-C0CB0E28755E}"/>
              </a:ext>
            </a:extLst>
          </p:cNvPr>
          <p:cNvSpPr>
            <a:spLocks noGrp="1"/>
          </p:cNvSpPr>
          <p:nvPr>
            <p:ph type="body" sz="half" idx="2"/>
          </p:nvPr>
        </p:nvSpPr>
        <p:spPr/>
        <p:txBody>
          <a:bodyPr/>
          <a:lstStyle/>
          <a:p>
            <a:r>
              <a:rPr lang="en-US" dirty="0"/>
              <a:t>This article begins by discussing “millet” as a single grain, in the title (not pictured) and the first 4 paragraphs. At this point, a reader unfamiliar with the subject would get the clear idea that “millet” is one thing.</a:t>
            </a:r>
          </a:p>
          <a:p>
            <a:r>
              <a:rPr lang="en-US" dirty="0"/>
              <a:t>It would be fairly straightforward to shift to plurals, but that would make the </a:t>
            </a:r>
            <a:r>
              <a:rPr lang="en-US" dirty="0" err="1"/>
              <a:t>lede’s</a:t>
            </a:r>
            <a:r>
              <a:rPr lang="en-US" dirty="0"/>
              <a:t> comparison with amaranth and quinoa, and its use of the expression “an ’it’ grain,” somewhat awkward.</a:t>
            </a:r>
          </a:p>
          <a:p>
            <a:endParaRPr lang="en-US" dirty="0"/>
          </a:p>
        </p:txBody>
      </p:sp>
      <p:sp>
        <p:nvSpPr>
          <p:cNvPr id="7" name="Date Placeholder 6">
            <a:extLst>
              <a:ext uri="{FF2B5EF4-FFF2-40B4-BE49-F238E27FC236}">
                <a16:creationId xmlns:a16="http://schemas.microsoft.com/office/drawing/2014/main" id="{5F9C75F1-67A4-8D91-161C-E7DE977F459D}"/>
              </a:ext>
            </a:extLst>
          </p:cNvPr>
          <p:cNvSpPr>
            <a:spLocks noGrp="1"/>
          </p:cNvSpPr>
          <p:nvPr>
            <p:ph type="dt" sz="half" idx="10"/>
          </p:nvPr>
        </p:nvSpPr>
        <p:spPr/>
        <p:txBody>
          <a:bodyPr/>
          <a:lstStyle/>
          <a:p>
            <a:r>
              <a:rPr lang="en-US"/>
              <a:t>5 Aug 2022</a:t>
            </a:r>
          </a:p>
        </p:txBody>
      </p:sp>
      <p:sp>
        <p:nvSpPr>
          <p:cNvPr id="9" name="Slide Number Placeholder 8">
            <a:extLst>
              <a:ext uri="{FF2B5EF4-FFF2-40B4-BE49-F238E27FC236}">
                <a16:creationId xmlns:a16="http://schemas.microsoft.com/office/drawing/2014/main" id="{21C733CE-DD18-E5C7-1817-279812639FE2}"/>
              </a:ext>
            </a:extLst>
          </p:cNvPr>
          <p:cNvSpPr>
            <a:spLocks noGrp="1"/>
          </p:cNvSpPr>
          <p:nvPr>
            <p:ph type="sldNum" sz="quarter" idx="12"/>
          </p:nvPr>
        </p:nvSpPr>
        <p:spPr/>
        <p:txBody>
          <a:bodyPr/>
          <a:lstStyle/>
          <a:p>
            <a:fld id="{A0EC7F04-9322-462F-8FED-7E54F320443F}" type="slidenum">
              <a:rPr lang="en-US" smtClean="0"/>
              <a:t>7</a:t>
            </a:fld>
            <a:endParaRPr lang="en-US"/>
          </a:p>
        </p:txBody>
      </p:sp>
      <p:sp>
        <p:nvSpPr>
          <p:cNvPr id="10" name="Footer Placeholder 4">
            <a:extLst>
              <a:ext uri="{FF2B5EF4-FFF2-40B4-BE49-F238E27FC236}">
                <a16:creationId xmlns:a16="http://schemas.microsoft.com/office/drawing/2014/main" id="{E2500532-0F7C-B0FF-D135-B163AEED9AA5}"/>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237406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9E00-24CB-150B-675C-722D3292A367}"/>
              </a:ext>
            </a:extLst>
          </p:cNvPr>
          <p:cNvSpPr>
            <a:spLocks noGrp="1"/>
          </p:cNvSpPr>
          <p:nvPr>
            <p:ph type="title"/>
          </p:nvPr>
        </p:nvSpPr>
        <p:spPr>
          <a:xfrm>
            <a:off x="839788" y="457200"/>
            <a:ext cx="3932237" cy="1136708"/>
          </a:xfrm>
        </p:spPr>
        <p:txBody>
          <a:bodyPr/>
          <a:lstStyle/>
          <a:p>
            <a:r>
              <a:rPr lang="en-US" dirty="0"/>
              <a:t>Shifting gears</a:t>
            </a:r>
          </a:p>
        </p:txBody>
      </p:sp>
      <p:pic>
        <p:nvPicPr>
          <p:cNvPr id="8" name="Picture Placeholder 7">
            <a:extLst>
              <a:ext uri="{FF2B5EF4-FFF2-40B4-BE49-F238E27FC236}">
                <a16:creationId xmlns:a16="http://schemas.microsoft.com/office/drawing/2014/main" id="{FB7DC4CA-5A6D-CD7B-D057-D507FFCFE5F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03" r="1403"/>
          <a:stretch>
            <a:fillRect/>
          </a:stretch>
        </p:blipFill>
        <p:spPr>
          <a:xfrm>
            <a:off x="5183188" y="987425"/>
            <a:ext cx="6619875" cy="4873625"/>
          </a:xfrm>
        </p:spPr>
      </p:pic>
      <p:sp>
        <p:nvSpPr>
          <p:cNvPr id="4" name="Text Placeholder 3">
            <a:extLst>
              <a:ext uri="{FF2B5EF4-FFF2-40B4-BE49-F238E27FC236}">
                <a16:creationId xmlns:a16="http://schemas.microsoft.com/office/drawing/2014/main" id="{21733B66-869A-F966-6B4C-B3459B01CC76}"/>
              </a:ext>
            </a:extLst>
          </p:cNvPr>
          <p:cNvSpPr>
            <a:spLocks noGrp="1"/>
          </p:cNvSpPr>
          <p:nvPr>
            <p:ph type="body" sz="half" idx="2"/>
          </p:nvPr>
        </p:nvSpPr>
        <p:spPr>
          <a:xfrm>
            <a:off x="839788" y="1669409"/>
            <a:ext cx="3932237" cy="4199579"/>
          </a:xfrm>
        </p:spPr>
        <p:txBody>
          <a:bodyPr/>
          <a:lstStyle/>
          <a:p>
            <a:r>
              <a:rPr lang="en-US" dirty="0"/>
              <a:t>The article then introduces the fact that “millet” is actually several grains, and continues more or less consistently to use the plural – “millets” – through to the end (there are numerous uses, which will not be shown in this presentation). </a:t>
            </a:r>
          </a:p>
          <a:p>
            <a:r>
              <a:rPr lang="en-US" dirty="0"/>
              <a:t>One exception is mention of mapping “the grain’s” relationship with people. Since the article just introduced 2 specific millets, this would be more clear as a plural possessive: “the grains’”.</a:t>
            </a:r>
          </a:p>
          <a:p>
            <a:r>
              <a:rPr lang="en-US" dirty="0"/>
              <a:t>The use in the second paragraph at right of “varieties” – sometimes confusing in other articles when it’s not clear whether different species or cultivars of them are meant – is appropriate here, as it seems to refer to varieties of the two species under study.</a:t>
            </a:r>
          </a:p>
        </p:txBody>
      </p:sp>
      <p:sp>
        <p:nvSpPr>
          <p:cNvPr id="9" name="Date Placeholder 8">
            <a:extLst>
              <a:ext uri="{FF2B5EF4-FFF2-40B4-BE49-F238E27FC236}">
                <a16:creationId xmlns:a16="http://schemas.microsoft.com/office/drawing/2014/main" id="{A4706B87-B27D-AA74-1F70-2F164D78463C}"/>
              </a:ext>
            </a:extLst>
          </p:cNvPr>
          <p:cNvSpPr>
            <a:spLocks noGrp="1"/>
          </p:cNvSpPr>
          <p:nvPr>
            <p:ph type="dt" sz="half" idx="10"/>
          </p:nvPr>
        </p:nvSpPr>
        <p:spPr/>
        <p:txBody>
          <a:bodyPr/>
          <a:lstStyle/>
          <a:p>
            <a:r>
              <a:rPr lang="en-US"/>
              <a:t>5 Aug 2022</a:t>
            </a:r>
          </a:p>
        </p:txBody>
      </p:sp>
      <p:sp>
        <p:nvSpPr>
          <p:cNvPr id="11" name="Slide Number Placeholder 10">
            <a:extLst>
              <a:ext uri="{FF2B5EF4-FFF2-40B4-BE49-F238E27FC236}">
                <a16:creationId xmlns:a16="http://schemas.microsoft.com/office/drawing/2014/main" id="{30D47E85-460C-9707-C561-F330CE1AC593}"/>
              </a:ext>
            </a:extLst>
          </p:cNvPr>
          <p:cNvSpPr>
            <a:spLocks noGrp="1"/>
          </p:cNvSpPr>
          <p:nvPr>
            <p:ph type="sldNum" sz="quarter" idx="12"/>
          </p:nvPr>
        </p:nvSpPr>
        <p:spPr/>
        <p:txBody>
          <a:bodyPr/>
          <a:lstStyle/>
          <a:p>
            <a:fld id="{A0EC7F04-9322-462F-8FED-7E54F320443F}" type="slidenum">
              <a:rPr lang="en-US" smtClean="0"/>
              <a:t>8</a:t>
            </a:fld>
            <a:endParaRPr lang="en-US"/>
          </a:p>
        </p:txBody>
      </p:sp>
      <p:sp>
        <p:nvSpPr>
          <p:cNvPr id="12" name="Footer Placeholder 4">
            <a:extLst>
              <a:ext uri="{FF2B5EF4-FFF2-40B4-BE49-F238E27FC236}">
                <a16:creationId xmlns:a16="http://schemas.microsoft.com/office/drawing/2014/main" id="{082BA805-E1F2-1F92-CE9E-4BFAF3A4C728}"/>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3850728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D97B-F8B0-BA0A-84AE-B8B6E3A6090F}"/>
              </a:ext>
            </a:extLst>
          </p:cNvPr>
          <p:cNvSpPr>
            <a:spLocks noGrp="1"/>
          </p:cNvSpPr>
          <p:nvPr>
            <p:ph type="title"/>
          </p:nvPr>
        </p:nvSpPr>
        <p:spPr/>
        <p:txBody>
          <a:bodyPr/>
          <a:lstStyle/>
          <a:p>
            <a:r>
              <a:rPr lang="en-US" dirty="0"/>
              <a:t>“What are millets and can they help create global food security?”</a:t>
            </a:r>
          </a:p>
        </p:txBody>
      </p:sp>
      <p:sp>
        <p:nvSpPr>
          <p:cNvPr id="3" name="Text Placeholder 2">
            <a:extLst>
              <a:ext uri="{FF2B5EF4-FFF2-40B4-BE49-F238E27FC236}">
                <a16:creationId xmlns:a16="http://schemas.microsoft.com/office/drawing/2014/main" id="{ADD00A78-F05F-5A86-36BE-DF2D6AA52AF7}"/>
              </a:ext>
            </a:extLst>
          </p:cNvPr>
          <p:cNvSpPr>
            <a:spLocks noGrp="1"/>
          </p:cNvSpPr>
          <p:nvPr>
            <p:ph type="body" idx="1"/>
          </p:nvPr>
        </p:nvSpPr>
        <p:spPr/>
        <p:txBody>
          <a:bodyPr/>
          <a:lstStyle/>
          <a:p>
            <a:r>
              <a:rPr lang="en-US" dirty="0"/>
              <a:t>A selective review of an article that appeared on DW.com, 9 June 2022 </a:t>
            </a:r>
            <a:r>
              <a:rPr lang="en-US" i="1" dirty="0"/>
              <a:t>(3 slides) </a:t>
            </a:r>
            <a:r>
              <a:rPr lang="en-US" i="1" dirty="0">
                <a:hlinkClick r:id="rId2"/>
              </a:rPr>
              <a:t>https://www.dw.com/en/sustainable-agriculture-ukraine-grain/a-61682721</a:t>
            </a:r>
            <a:endParaRPr lang="en-US" i="1" dirty="0"/>
          </a:p>
          <a:p>
            <a:endParaRPr lang="en-US" dirty="0"/>
          </a:p>
          <a:p>
            <a:endParaRPr lang="en-US" dirty="0"/>
          </a:p>
        </p:txBody>
      </p:sp>
      <p:sp>
        <p:nvSpPr>
          <p:cNvPr id="4" name="Date Placeholder 3">
            <a:extLst>
              <a:ext uri="{FF2B5EF4-FFF2-40B4-BE49-F238E27FC236}">
                <a16:creationId xmlns:a16="http://schemas.microsoft.com/office/drawing/2014/main" id="{FE0CECA9-6473-4ACB-6294-6D25CF6F8636}"/>
              </a:ext>
            </a:extLst>
          </p:cNvPr>
          <p:cNvSpPr>
            <a:spLocks noGrp="1"/>
          </p:cNvSpPr>
          <p:nvPr>
            <p:ph type="dt" sz="half" idx="10"/>
          </p:nvPr>
        </p:nvSpPr>
        <p:spPr/>
        <p:txBody>
          <a:bodyPr/>
          <a:lstStyle/>
          <a:p>
            <a:r>
              <a:rPr lang="en-US"/>
              <a:t>5 Aug 2022</a:t>
            </a:r>
          </a:p>
        </p:txBody>
      </p:sp>
      <p:sp>
        <p:nvSpPr>
          <p:cNvPr id="6" name="Slide Number Placeholder 5">
            <a:extLst>
              <a:ext uri="{FF2B5EF4-FFF2-40B4-BE49-F238E27FC236}">
                <a16:creationId xmlns:a16="http://schemas.microsoft.com/office/drawing/2014/main" id="{444A2776-D9D6-846D-91C9-2D54EAA5F807}"/>
              </a:ext>
            </a:extLst>
          </p:cNvPr>
          <p:cNvSpPr>
            <a:spLocks noGrp="1"/>
          </p:cNvSpPr>
          <p:nvPr>
            <p:ph type="sldNum" sz="quarter" idx="12"/>
          </p:nvPr>
        </p:nvSpPr>
        <p:spPr/>
        <p:txBody>
          <a:bodyPr/>
          <a:lstStyle/>
          <a:p>
            <a:fld id="{A0EC7F04-9322-462F-8FED-7E54F320443F}" type="slidenum">
              <a:rPr lang="en-US" smtClean="0"/>
              <a:t>9</a:t>
            </a:fld>
            <a:endParaRPr lang="en-US"/>
          </a:p>
        </p:txBody>
      </p:sp>
    </p:spTree>
    <p:extLst>
      <p:ext uri="{BB962C8B-B14F-4D97-AF65-F5344CB8AC3E}">
        <p14:creationId xmlns:p14="http://schemas.microsoft.com/office/powerpoint/2010/main" val="2634437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3282</TotalTime>
  <Words>1766</Words>
  <Application>Microsoft Office PowerPoint</Application>
  <PresentationFormat>Widescreen</PresentationFormat>
  <Paragraphs>124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Millet vs. millets</vt:lpstr>
      <vt:lpstr>What this is about</vt:lpstr>
      <vt:lpstr>How this is presented</vt:lpstr>
      <vt:lpstr>“Grasses and seeds can be nutritious!”</vt:lpstr>
      <vt:lpstr>A tale of two paragraphs</vt:lpstr>
      <vt:lpstr>“Millet: How A Trendy Ancient Grain Turned Nomads Into Farmers”</vt:lpstr>
      <vt:lpstr>A article taking two approaches</vt:lpstr>
      <vt:lpstr>Shifting gears</vt:lpstr>
      <vt:lpstr>“What are millets and can they help create global food security?”</vt:lpstr>
      <vt:lpstr>Title &amp; kicker disagree</vt:lpstr>
      <vt:lpstr>Back &amp; forth in mid-article</vt:lpstr>
      <vt:lpstr>More complicated questions at the end</vt:lpstr>
      <vt:lpstr>“Ending edible extinction: Why we need to revive global food diversity”</vt:lpstr>
      <vt:lpstr>Millets and their varieties</vt:lpstr>
      <vt:lpstr>Sometimes, the singular is appropriate</vt:lpstr>
      <vt:lpstr>Finishing with using the plural</vt:lpstr>
      <vt:lpstr>Millet vs. millets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Millet vs. millets</dc:title>
  <dc:creator>Don</dc:creator>
  <cp:lastModifiedBy>Don</cp:lastModifiedBy>
  <cp:revision>28</cp:revision>
  <dcterms:created xsi:type="dcterms:W3CDTF">2022-06-25T17:02:36Z</dcterms:created>
  <dcterms:modified xsi:type="dcterms:W3CDTF">2022-08-05T17:32:49Z</dcterms:modified>
</cp:coreProperties>
</file>