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6" r:id="rId2"/>
    <p:sldId id="257" r:id="rId3"/>
    <p:sldId id="273" r:id="rId4"/>
    <p:sldId id="280" r:id="rId5"/>
    <p:sldId id="263" r:id="rId6"/>
    <p:sldId id="264" r:id="rId7"/>
    <p:sldId id="270" r:id="rId8"/>
    <p:sldId id="271" r:id="rId9"/>
    <p:sldId id="272" r:id="rId10"/>
    <p:sldId id="276" r:id="rId11"/>
    <p:sldId id="277" r:id="rId12"/>
    <p:sldId id="278" r:id="rId13"/>
    <p:sldId id="279" r:id="rId14"/>
    <p:sldId id="265" r:id="rId15"/>
    <p:sldId id="258" r:id="rId16"/>
    <p:sldId id="259" r:id="rId17"/>
    <p:sldId id="260" r:id="rId18"/>
    <p:sldId id="266" r:id="rId19"/>
    <p:sldId id="267" r:id="rId20"/>
    <p:sldId id="268" r:id="rId21"/>
    <p:sldId id="269" r:id="rId22"/>
    <p:sldId id="274" r:id="rId23"/>
    <p:sldId id="275" r:id="rId24"/>
    <p:sldId id="26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7F5"/>
    <a:srgbClr val="F9F1F1"/>
    <a:srgbClr val="F9F9F9"/>
    <a:srgbClr val="FFFFF9"/>
    <a:srgbClr val="FFFFF5"/>
    <a:srgbClr val="FFFFF2"/>
    <a:srgbClr val="F8F0E3"/>
    <a:srgbClr val="F8F8FF"/>
    <a:srgbClr val="FFFFCC"/>
    <a:srgbClr val="FFF3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8"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BDF3F8-86BA-4824-BBC8-516650E8669A}" type="datetimeFigureOut">
              <a:rPr lang="en-US" smtClean="0"/>
              <a:t>8/26/2022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610C10-B08B-4DAE-B5D2-6591E53E6B52}" type="slidenum">
              <a:rPr lang="en-US" smtClean="0"/>
              <a:t>‹#›</a:t>
            </a:fld>
            <a:endParaRPr lang="en-US"/>
          </a:p>
        </p:txBody>
      </p:sp>
    </p:spTree>
    <p:extLst>
      <p:ext uri="{BB962C8B-B14F-4D97-AF65-F5344CB8AC3E}">
        <p14:creationId xmlns:p14="http://schemas.microsoft.com/office/powerpoint/2010/main" val="586717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EDB75-38E7-64A9-9D29-F1E44DE408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EDC7B9-D796-FAC5-3320-56D5A397EE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47E6C7-2053-0926-86BC-16AAFE882645}"/>
              </a:ext>
            </a:extLst>
          </p:cNvPr>
          <p:cNvSpPr>
            <a:spLocks noGrp="1"/>
          </p:cNvSpPr>
          <p:nvPr>
            <p:ph type="dt" sz="half" idx="10"/>
          </p:nvPr>
        </p:nvSpPr>
        <p:spPr/>
        <p:txBody>
          <a:bodyPr/>
          <a:lstStyle/>
          <a:p>
            <a:r>
              <a:rPr lang="en-US"/>
              <a:t>5 Aug 2022</a:t>
            </a:r>
          </a:p>
        </p:txBody>
      </p:sp>
      <p:sp>
        <p:nvSpPr>
          <p:cNvPr id="5" name="Footer Placeholder 4">
            <a:extLst>
              <a:ext uri="{FF2B5EF4-FFF2-40B4-BE49-F238E27FC236}">
                <a16:creationId xmlns:a16="http://schemas.microsoft.com/office/drawing/2014/main" id="{CCECFC86-8E16-F847-ABA8-0271AFB4FE71}"/>
              </a:ext>
            </a:extLst>
          </p:cNvPr>
          <p:cNvSpPr>
            <a:spLocks noGrp="1"/>
          </p:cNvSpPr>
          <p:nvPr>
            <p:ph type="ftr" sz="quarter" idx="11"/>
          </p:nvPr>
        </p:nvSpPr>
        <p:spPr/>
        <p:txBody>
          <a:bodyPr/>
          <a:lstStyle/>
          <a:p>
            <a:r>
              <a:rPr lang="en-US"/>
              <a:t>Colof code: Green: goof; Red: probmematic; Purple: unclear or ambiguous</a:t>
            </a:r>
          </a:p>
        </p:txBody>
      </p:sp>
      <p:sp>
        <p:nvSpPr>
          <p:cNvPr id="6" name="Slide Number Placeholder 5">
            <a:extLst>
              <a:ext uri="{FF2B5EF4-FFF2-40B4-BE49-F238E27FC236}">
                <a16:creationId xmlns:a16="http://schemas.microsoft.com/office/drawing/2014/main" id="{258BF2BC-C6CB-1E27-6B09-4A20FC5BE565}"/>
              </a:ext>
            </a:extLst>
          </p:cNvPr>
          <p:cNvSpPr>
            <a:spLocks noGrp="1"/>
          </p:cNvSpPr>
          <p:nvPr>
            <p:ph type="sldNum" sz="quarter" idx="12"/>
          </p:nvPr>
        </p:nvSpPr>
        <p:spPr/>
        <p:txBody>
          <a:bodyPr/>
          <a:lstStyle/>
          <a:p>
            <a:fld id="{A0EC7F04-9322-462F-8FED-7E54F320443F}" type="slidenum">
              <a:rPr lang="en-US" smtClean="0"/>
              <a:t>‹#›</a:t>
            </a:fld>
            <a:endParaRPr lang="en-US"/>
          </a:p>
        </p:txBody>
      </p:sp>
    </p:spTree>
    <p:extLst>
      <p:ext uri="{BB962C8B-B14F-4D97-AF65-F5344CB8AC3E}">
        <p14:creationId xmlns:p14="http://schemas.microsoft.com/office/powerpoint/2010/main" val="129780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B10-04B2-8A24-65CC-C56292FBA2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32F77D-DCEE-B592-5971-F0A3849ABA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0ECF9B-A0E1-1812-01F4-1AFB234D7EBD}"/>
              </a:ext>
            </a:extLst>
          </p:cNvPr>
          <p:cNvSpPr>
            <a:spLocks noGrp="1"/>
          </p:cNvSpPr>
          <p:nvPr>
            <p:ph type="dt" sz="half" idx="10"/>
          </p:nvPr>
        </p:nvSpPr>
        <p:spPr/>
        <p:txBody>
          <a:bodyPr/>
          <a:lstStyle/>
          <a:p>
            <a:r>
              <a:rPr lang="en-US"/>
              <a:t>5 Aug 2022</a:t>
            </a:r>
          </a:p>
        </p:txBody>
      </p:sp>
      <p:sp>
        <p:nvSpPr>
          <p:cNvPr id="5" name="Footer Placeholder 4">
            <a:extLst>
              <a:ext uri="{FF2B5EF4-FFF2-40B4-BE49-F238E27FC236}">
                <a16:creationId xmlns:a16="http://schemas.microsoft.com/office/drawing/2014/main" id="{8C52EDC2-E81E-175B-119E-3AB58CC2822E}"/>
              </a:ext>
            </a:extLst>
          </p:cNvPr>
          <p:cNvSpPr>
            <a:spLocks noGrp="1"/>
          </p:cNvSpPr>
          <p:nvPr>
            <p:ph type="ftr" sz="quarter" idx="11"/>
          </p:nvPr>
        </p:nvSpPr>
        <p:spPr/>
        <p:txBody>
          <a:bodyPr/>
          <a:lstStyle/>
          <a:p>
            <a:r>
              <a:rPr lang="en-US"/>
              <a:t>Colof code: Green: goof; Red: probmematic; Purple: unclear or ambiguous</a:t>
            </a:r>
          </a:p>
        </p:txBody>
      </p:sp>
      <p:sp>
        <p:nvSpPr>
          <p:cNvPr id="6" name="Slide Number Placeholder 5">
            <a:extLst>
              <a:ext uri="{FF2B5EF4-FFF2-40B4-BE49-F238E27FC236}">
                <a16:creationId xmlns:a16="http://schemas.microsoft.com/office/drawing/2014/main" id="{7004F5CD-4E99-1E69-B7FD-1EF03814F326}"/>
              </a:ext>
            </a:extLst>
          </p:cNvPr>
          <p:cNvSpPr>
            <a:spLocks noGrp="1"/>
          </p:cNvSpPr>
          <p:nvPr>
            <p:ph type="sldNum" sz="quarter" idx="12"/>
          </p:nvPr>
        </p:nvSpPr>
        <p:spPr/>
        <p:txBody>
          <a:bodyPr/>
          <a:lstStyle/>
          <a:p>
            <a:fld id="{A0EC7F04-9322-462F-8FED-7E54F320443F}" type="slidenum">
              <a:rPr lang="en-US" smtClean="0"/>
              <a:t>‹#›</a:t>
            </a:fld>
            <a:endParaRPr lang="en-US"/>
          </a:p>
        </p:txBody>
      </p:sp>
    </p:spTree>
    <p:extLst>
      <p:ext uri="{BB962C8B-B14F-4D97-AF65-F5344CB8AC3E}">
        <p14:creationId xmlns:p14="http://schemas.microsoft.com/office/powerpoint/2010/main" val="3919151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93E2DF-0EFD-67B6-D40F-D9342CBFA3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4C62E6-A669-7EC9-E788-6E17FED9A3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0000EF-81B8-AA83-98B9-FDA833A14D3B}"/>
              </a:ext>
            </a:extLst>
          </p:cNvPr>
          <p:cNvSpPr>
            <a:spLocks noGrp="1"/>
          </p:cNvSpPr>
          <p:nvPr>
            <p:ph type="dt" sz="half" idx="10"/>
          </p:nvPr>
        </p:nvSpPr>
        <p:spPr/>
        <p:txBody>
          <a:bodyPr/>
          <a:lstStyle/>
          <a:p>
            <a:r>
              <a:rPr lang="en-US"/>
              <a:t>5 Aug 2022</a:t>
            </a:r>
          </a:p>
        </p:txBody>
      </p:sp>
      <p:sp>
        <p:nvSpPr>
          <p:cNvPr id="5" name="Footer Placeholder 4">
            <a:extLst>
              <a:ext uri="{FF2B5EF4-FFF2-40B4-BE49-F238E27FC236}">
                <a16:creationId xmlns:a16="http://schemas.microsoft.com/office/drawing/2014/main" id="{0FEE456A-B95F-3509-C1C9-9B8C5CCCE18B}"/>
              </a:ext>
            </a:extLst>
          </p:cNvPr>
          <p:cNvSpPr>
            <a:spLocks noGrp="1"/>
          </p:cNvSpPr>
          <p:nvPr>
            <p:ph type="ftr" sz="quarter" idx="11"/>
          </p:nvPr>
        </p:nvSpPr>
        <p:spPr/>
        <p:txBody>
          <a:bodyPr/>
          <a:lstStyle/>
          <a:p>
            <a:r>
              <a:rPr lang="en-US"/>
              <a:t>Colof code: Green: goof; Red: probmematic; Purple: unclear or ambiguous</a:t>
            </a:r>
          </a:p>
        </p:txBody>
      </p:sp>
      <p:sp>
        <p:nvSpPr>
          <p:cNvPr id="6" name="Slide Number Placeholder 5">
            <a:extLst>
              <a:ext uri="{FF2B5EF4-FFF2-40B4-BE49-F238E27FC236}">
                <a16:creationId xmlns:a16="http://schemas.microsoft.com/office/drawing/2014/main" id="{C463C128-232D-40F5-4A67-FBB2C17973B2}"/>
              </a:ext>
            </a:extLst>
          </p:cNvPr>
          <p:cNvSpPr>
            <a:spLocks noGrp="1"/>
          </p:cNvSpPr>
          <p:nvPr>
            <p:ph type="sldNum" sz="quarter" idx="12"/>
          </p:nvPr>
        </p:nvSpPr>
        <p:spPr/>
        <p:txBody>
          <a:bodyPr/>
          <a:lstStyle/>
          <a:p>
            <a:fld id="{A0EC7F04-9322-462F-8FED-7E54F320443F}" type="slidenum">
              <a:rPr lang="en-US" smtClean="0"/>
              <a:t>‹#›</a:t>
            </a:fld>
            <a:endParaRPr lang="en-US"/>
          </a:p>
        </p:txBody>
      </p:sp>
    </p:spTree>
    <p:extLst>
      <p:ext uri="{BB962C8B-B14F-4D97-AF65-F5344CB8AC3E}">
        <p14:creationId xmlns:p14="http://schemas.microsoft.com/office/powerpoint/2010/main" val="4035139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C3FE5-FB39-6B77-3D3C-F1E230DAE4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997D9F-F10E-1738-5168-E5C25FBB3E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D444C3-D068-5032-694F-248C37A64458}"/>
              </a:ext>
            </a:extLst>
          </p:cNvPr>
          <p:cNvSpPr>
            <a:spLocks noGrp="1"/>
          </p:cNvSpPr>
          <p:nvPr>
            <p:ph type="dt" sz="half" idx="10"/>
          </p:nvPr>
        </p:nvSpPr>
        <p:spPr/>
        <p:txBody>
          <a:bodyPr/>
          <a:lstStyle/>
          <a:p>
            <a:r>
              <a:rPr lang="en-US"/>
              <a:t>5 Aug 2022</a:t>
            </a:r>
          </a:p>
        </p:txBody>
      </p:sp>
      <p:sp>
        <p:nvSpPr>
          <p:cNvPr id="5" name="Footer Placeholder 4">
            <a:extLst>
              <a:ext uri="{FF2B5EF4-FFF2-40B4-BE49-F238E27FC236}">
                <a16:creationId xmlns:a16="http://schemas.microsoft.com/office/drawing/2014/main" id="{51B91FEB-BDF6-F31A-58C1-2304801690A2}"/>
              </a:ext>
            </a:extLst>
          </p:cNvPr>
          <p:cNvSpPr>
            <a:spLocks noGrp="1"/>
          </p:cNvSpPr>
          <p:nvPr>
            <p:ph type="ftr" sz="quarter" idx="11"/>
          </p:nvPr>
        </p:nvSpPr>
        <p:spPr/>
        <p:txBody>
          <a:bodyPr/>
          <a:lstStyle/>
          <a:p>
            <a:r>
              <a:rPr lang="en-US"/>
              <a:t>Colof code: Green: goof; Red: probmematic; Purple: unclear or ambiguous</a:t>
            </a:r>
          </a:p>
        </p:txBody>
      </p:sp>
      <p:sp>
        <p:nvSpPr>
          <p:cNvPr id="6" name="Slide Number Placeholder 5">
            <a:extLst>
              <a:ext uri="{FF2B5EF4-FFF2-40B4-BE49-F238E27FC236}">
                <a16:creationId xmlns:a16="http://schemas.microsoft.com/office/drawing/2014/main" id="{7BCE855E-72CA-0B9C-DE4B-B2A3C4A7AFD7}"/>
              </a:ext>
            </a:extLst>
          </p:cNvPr>
          <p:cNvSpPr>
            <a:spLocks noGrp="1"/>
          </p:cNvSpPr>
          <p:nvPr>
            <p:ph type="sldNum" sz="quarter" idx="12"/>
          </p:nvPr>
        </p:nvSpPr>
        <p:spPr/>
        <p:txBody>
          <a:bodyPr/>
          <a:lstStyle/>
          <a:p>
            <a:fld id="{A0EC7F04-9322-462F-8FED-7E54F320443F}" type="slidenum">
              <a:rPr lang="en-US" smtClean="0"/>
              <a:t>‹#›</a:t>
            </a:fld>
            <a:endParaRPr lang="en-US"/>
          </a:p>
        </p:txBody>
      </p:sp>
    </p:spTree>
    <p:extLst>
      <p:ext uri="{BB962C8B-B14F-4D97-AF65-F5344CB8AC3E}">
        <p14:creationId xmlns:p14="http://schemas.microsoft.com/office/powerpoint/2010/main" val="2461440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E9119-1372-DB1A-C88C-2C595A1A6A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25EF00-44F4-C928-894B-4867D0709B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3D5BE4-8970-A815-E26E-A7162264669E}"/>
              </a:ext>
            </a:extLst>
          </p:cNvPr>
          <p:cNvSpPr>
            <a:spLocks noGrp="1"/>
          </p:cNvSpPr>
          <p:nvPr>
            <p:ph type="dt" sz="half" idx="10"/>
          </p:nvPr>
        </p:nvSpPr>
        <p:spPr/>
        <p:txBody>
          <a:bodyPr/>
          <a:lstStyle/>
          <a:p>
            <a:r>
              <a:rPr lang="en-US"/>
              <a:t>5 Aug 2022</a:t>
            </a:r>
          </a:p>
        </p:txBody>
      </p:sp>
      <p:sp>
        <p:nvSpPr>
          <p:cNvPr id="5" name="Footer Placeholder 4">
            <a:extLst>
              <a:ext uri="{FF2B5EF4-FFF2-40B4-BE49-F238E27FC236}">
                <a16:creationId xmlns:a16="http://schemas.microsoft.com/office/drawing/2014/main" id="{2A1BBD8D-4E60-6188-1CE4-8DCC94B7EE30}"/>
              </a:ext>
            </a:extLst>
          </p:cNvPr>
          <p:cNvSpPr>
            <a:spLocks noGrp="1"/>
          </p:cNvSpPr>
          <p:nvPr>
            <p:ph type="ftr" sz="quarter" idx="11"/>
          </p:nvPr>
        </p:nvSpPr>
        <p:spPr/>
        <p:txBody>
          <a:bodyPr/>
          <a:lstStyle/>
          <a:p>
            <a:r>
              <a:rPr lang="en-US"/>
              <a:t>Colof code: Green: goof; Red: probmematic; Purple: unclear or ambiguous</a:t>
            </a:r>
          </a:p>
        </p:txBody>
      </p:sp>
      <p:sp>
        <p:nvSpPr>
          <p:cNvPr id="6" name="Slide Number Placeholder 5">
            <a:extLst>
              <a:ext uri="{FF2B5EF4-FFF2-40B4-BE49-F238E27FC236}">
                <a16:creationId xmlns:a16="http://schemas.microsoft.com/office/drawing/2014/main" id="{6713B725-669E-E9CB-A160-987D586A1E63}"/>
              </a:ext>
            </a:extLst>
          </p:cNvPr>
          <p:cNvSpPr>
            <a:spLocks noGrp="1"/>
          </p:cNvSpPr>
          <p:nvPr>
            <p:ph type="sldNum" sz="quarter" idx="12"/>
          </p:nvPr>
        </p:nvSpPr>
        <p:spPr/>
        <p:txBody>
          <a:bodyPr/>
          <a:lstStyle/>
          <a:p>
            <a:fld id="{A0EC7F04-9322-462F-8FED-7E54F320443F}" type="slidenum">
              <a:rPr lang="en-US" smtClean="0"/>
              <a:t>‹#›</a:t>
            </a:fld>
            <a:endParaRPr lang="en-US"/>
          </a:p>
        </p:txBody>
      </p:sp>
    </p:spTree>
    <p:extLst>
      <p:ext uri="{BB962C8B-B14F-4D97-AF65-F5344CB8AC3E}">
        <p14:creationId xmlns:p14="http://schemas.microsoft.com/office/powerpoint/2010/main" val="2541175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1992B-4E58-082B-CA0B-FC67550BE4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1D200C-CC79-7C40-C4FA-574B16256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D31710-5F66-0140-D82D-3F38F20D2C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8798E5-CD6E-F919-392B-CC7E139BB2B5}"/>
              </a:ext>
            </a:extLst>
          </p:cNvPr>
          <p:cNvSpPr>
            <a:spLocks noGrp="1"/>
          </p:cNvSpPr>
          <p:nvPr>
            <p:ph type="dt" sz="half" idx="10"/>
          </p:nvPr>
        </p:nvSpPr>
        <p:spPr/>
        <p:txBody>
          <a:bodyPr/>
          <a:lstStyle/>
          <a:p>
            <a:r>
              <a:rPr lang="en-US"/>
              <a:t>5 Aug 2022</a:t>
            </a:r>
          </a:p>
        </p:txBody>
      </p:sp>
      <p:sp>
        <p:nvSpPr>
          <p:cNvPr id="6" name="Footer Placeholder 5">
            <a:extLst>
              <a:ext uri="{FF2B5EF4-FFF2-40B4-BE49-F238E27FC236}">
                <a16:creationId xmlns:a16="http://schemas.microsoft.com/office/drawing/2014/main" id="{BBDD9573-A6D9-88D3-4F2F-A661D1AF07AD}"/>
              </a:ext>
            </a:extLst>
          </p:cNvPr>
          <p:cNvSpPr>
            <a:spLocks noGrp="1"/>
          </p:cNvSpPr>
          <p:nvPr>
            <p:ph type="ftr" sz="quarter" idx="11"/>
          </p:nvPr>
        </p:nvSpPr>
        <p:spPr/>
        <p:txBody>
          <a:bodyPr/>
          <a:lstStyle/>
          <a:p>
            <a:r>
              <a:rPr lang="en-US"/>
              <a:t>Colof code: Green: goof; Red: probmematic; Purple: unclear or ambiguous</a:t>
            </a:r>
          </a:p>
        </p:txBody>
      </p:sp>
      <p:sp>
        <p:nvSpPr>
          <p:cNvPr id="7" name="Slide Number Placeholder 6">
            <a:extLst>
              <a:ext uri="{FF2B5EF4-FFF2-40B4-BE49-F238E27FC236}">
                <a16:creationId xmlns:a16="http://schemas.microsoft.com/office/drawing/2014/main" id="{3F80B229-1F63-8E7F-54E0-AB94A54147EB}"/>
              </a:ext>
            </a:extLst>
          </p:cNvPr>
          <p:cNvSpPr>
            <a:spLocks noGrp="1"/>
          </p:cNvSpPr>
          <p:nvPr>
            <p:ph type="sldNum" sz="quarter" idx="12"/>
          </p:nvPr>
        </p:nvSpPr>
        <p:spPr/>
        <p:txBody>
          <a:bodyPr/>
          <a:lstStyle/>
          <a:p>
            <a:fld id="{A0EC7F04-9322-462F-8FED-7E54F320443F}" type="slidenum">
              <a:rPr lang="en-US" smtClean="0"/>
              <a:t>‹#›</a:t>
            </a:fld>
            <a:endParaRPr lang="en-US"/>
          </a:p>
        </p:txBody>
      </p:sp>
    </p:spTree>
    <p:extLst>
      <p:ext uri="{BB962C8B-B14F-4D97-AF65-F5344CB8AC3E}">
        <p14:creationId xmlns:p14="http://schemas.microsoft.com/office/powerpoint/2010/main" val="84743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926BE-D336-17B4-1DCA-B33355DAA1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A5ED09-075D-9DEE-2EF7-76CDED2CEF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04001E-8AD2-5AA9-1049-9D2D96D5B2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073998-2F10-ED70-AE3E-A417C4810A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4168D6-DA8C-456A-0BE3-175FCEEBF1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BFD2BC-0C9E-A421-65FB-44CD31270847}"/>
              </a:ext>
            </a:extLst>
          </p:cNvPr>
          <p:cNvSpPr>
            <a:spLocks noGrp="1"/>
          </p:cNvSpPr>
          <p:nvPr>
            <p:ph type="dt" sz="half" idx="10"/>
          </p:nvPr>
        </p:nvSpPr>
        <p:spPr/>
        <p:txBody>
          <a:bodyPr/>
          <a:lstStyle/>
          <a:p>
            <a:r>
              <a:rPr lang="en-US"/>
              <a:t>5 Aug 2022</a:t>
            </a:r>
          </a:p>
        </p:txBody>
      </p:sp>
      <p:sp>
        <p:nvSpPr>
          <p:cNvPr id="8" name="Footer Placeholder 7">
            <a:extLst>
              <a:ext uri="{FF2B5EF4-FFF2-40B4-BE49-F238E27FC236}">
                <a16:creationId xmlns:a16="http://schemas.microsoft.com/office/drawing/2014/main" id="{B09A7CC8-FA7B-188D-F9D6-EA32ACCF5127}"/>
              </a:ext>
            </a:extLst>
          </p:cNvPr>
          <p:cNvSpPr>
            <a:spLocks noGrp="1"/>
          </p:cNvSpPr>
          <p:nvPr>
            <p:ph type="ftr" sz="quarter" idx="11"/>
          </p:nvPr>
        </p:nvSpPr>
        <p:spPr/>
        <p:txBody>
          <a:bodyPr/>
          <a:lstStyle/>
          <a:p>
            <a:r>
              <a:rPr lang="en-US"/>
              <a:t>Colof code: Green: goof; Red: probmematic; Purple: unclear or ambiguous</a:t>
            </a:r>
          </a:p>
        </p:txBody>
      </p:sp>
      <p:sp>
        <p:nvSpPr>
          <p:cNvPr id="9" name="Slide Number Placeholder 8">
            <a:extLst>
              <a:ext uri="{FF2B5EF4-FFF2-40B4-BE49-F238E27FC236}">
                <a16:creationId xmlns:a16="http://schemas.microsoft.com/office/drawing/2014/main" id="{CF2350AF-A3DC-83FE-A6F6-AA7A32DACCBF}"/>
              </a:ext>
            </a:extLst>
          </p:cNvPr>
          <p:cNvSpPr>
            <a:spLocks noGrp="1"/>
          </p:cNvSpPr>
          <p:nvPr>
            <p:ph type="sldNum" sz="quarter" idx="12"/>
          </p:nvPr>
        </p:nvSpPr>
        <p:spPr/>
        <p:txBody>
          <a:bodyPr/>
          <a:lstStyle/>
          <a:p>
            <a:fld id="{A0EC7F04-9322-462F-8FED-7E54F320443F}" type="slidenum">
              <a:rPr lang="en-US" smtClean="0"/>
              <a:t>‹#›</a:t>
            </a:fld>
            <a:endParaRPr lang="en-US"/>
          </a:p>
        </p:txBody>
      </p:sp>
    </p:spTree>
    <p:extLst>
      <p:ext uri="{BB962C8B-B14F-4D97-AF65-F5344CB8AC3E}">
        <p14:creationId xmlns:p14="http://schemas.microsoft.com/office/powerpoint/2010/main" val="762070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002A9-F749-618D-E7C3-3929F4EDD1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357C3E-F940-DF81-A6EE-5E10FFBEB064}"/>
              </a:ext>
            </a:extLst>
          </p:cNvPr>
          <p:cNvSpPr>
            <a:spLocks noGrp="1"/>
          </p:cNvSpPr>
          <p:nvPr>
            <p:ph type="dt" sz="half" idx="10"/>
          </p:nvPr>
        </p:nvSpPr>
        <p:spPr/>
        <p:txBody>
          <a:bodyPr/>
          <a:lstStyle/>
          <a:p>
            <a:r>
              <a:rPr lang="en-US"/>
              <a:t>5 Aug 2022</a:t>
            </a:r>
          </a:p>
        </p:txBody>
      </p:sp>
      <p:sp>
        <p:nvSpPr>
          <p:cNvPr id="4" name="Footer Placeholder 3">
            <a:extLst>
              <a:ext uri="{FF2B5EF4-FFF2-40B4-BE49-F238E27FC236}">
                <a16:creationId xmlns:a16="http://schemas.microsoft.com/office/drawing/2014/main" id="{26A03577-A848-0A6E-A1F6-7AF80DECFFF7}"/>
              </a:ext>
            </a:extLst>
          </p:cNvPr>
          <p:cNvSpPr>
            <a:spLocks noGrp="1"/>
          </p:cNvSpPr>
          <p:nvPr>
            <p:ph type="ftr" sz="quarter" idx="11"/>
          </p:nvPr>
        </p:nvSpPr>
        <p:spPr/>
        <p:txBody>
          <a:bodyPr/>
          <a:lstStyle/>
          <a:p>
            <a:r>
              <a:rPr lang="en-US"/>
              <a:t>Colof code: Green: goof; Red: probmematic; Purple: unclear or ambiguous</a:t>
            </a:r>
          </a:p>
        </p:txBody>
      </p:sp>
      <p:sp>
        <p:nvSpPr>
          <p:cNvPr id="5" name="Slide Number Placeholder 4">
            <a:extLst>
              <a:ext uri="{FF2B5EF4-FFF2-40B4-BE49-F238E27FC236}">
                <a16:creationId xmlns:a16="http://schemas.microsoft.com/office/drawing/2014/main" id="{B4F3B02F-39C7-F516-67FE-18ED3B81F6D9}"/>
              </a:ext>
            </a:extLst>
          </p:cNvPr>
          <p:cNvSpPr>
            <a:spLocks noGrp="1"/>
          </p:cNvSpPr>
          <p:nvPr>
            <p:ph type="sldNum" sz="quarter" idx="12"/>
          </p:nvPr>
        </p:nvSpPr>
        <p:spPr/>
        <p:txBody>
          <a:bodyPr/>
          <a:lstStyle/>
          <a:p>
            <a:fld id="{A0EC7F04-9322-462F-8FED-7E54F320443F}" type="slidenum">
              <a:rPr lang="en-US" smtClean="0"/>
              <a:t>‹#›</a:t>
            </a:fld>
            <a:endParaRPr lang="en-US"/>
          </a:p>
        </p:txBody>
      </p:sp>
    </p:spTree>
    <p:extLst>
      <p:ext uri="{BB962C8B-B14F-4D97-AF65-F5344CB8AC3E}">
        <p14:creationId xmlns:p14="http://schemas.microsoft.com/office/powerpoint/2010/main" val="1264604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F7C170-CE1A-2C8C-064F-F05707D08ADF}"/>
              </a:ext>
            </a:extLst>
          </p:cNvPr>
          <p:cNvSpPr>
            <a:spLocks noGrp="1"/>
          </p:cNvSpPr>
          <p:nvPr>
            <p:ph type="dt" sz="half" idx="10"/>
          </p:nvPr>
        </p:nvSpPr>
        <p:spPr/>
        <p:txBody>
          <a:bodyPr/>
          <a:lstStyle/>
          <a:p>
            <a:r>
              <a:rPr lang="en-US"/>
              <a:t>5 Aug 2022</a:t>
            </a:r>
          </a:p>
        </p:txBody>
      </p:sp>
      <p:sp>
        <p:nvSpPr>
          <p:cNvPr id="3" name="Footer Placeholder 2">
            <a:extLst>
              <a:ext uri="{FF2B5EF4-FFF2-40B4-BE49-F238E27FC236}">
                <a16:creationId xmlns:a16="http://schemas.microsoft.com/office/drawing/2014/main" id="{F32FD3C5-933D-96CE-55CE-B08F684C97D3}"/>
              </a:ext>
            </a:extLst>
          </p:cNvPr>
          <p:cNvSpPr>
            <a:spLocks noGrp="1"/>
          </p:cNvSpPr>
          <p:nvPr>
            <p:ph type="ftr" sz="quarter" idx="11"/>
          </p:nvPr>
        </p:nvSpPr>
        <p:spPr/>
        <p:txBody>
          <a:bodyPr/>
          <a:lstStyle/>
          <a:p>
            <a:r>
              <a:rPr lang="en-US"/>
              <a:t>Colof code: Green: goof; Red: probmematic; Purple: unclear or ambiguous</a:t>
            </a:r>
          </a:p>
        </p:txBody>
      </p:sp>
      <p:sp>
        <p:nvSpPr>
          <p:cNvPr id="4" name="Slide Number Placeholder 3">
            <a:extLst>
              <a:ext uri="{FF2B5EF4-FFF2-40B4-BE49-F238E27FC236}">
                <a16:creationId xmlns:a16="http://schemas.microsoft.com/office/drawing/2014/main" id="{5455ABFC-FA33-3B25-6C00-7FBA81F4D1F3}"/>
              </a:ext>
            </a:extLst>
          </p:cNvPr>
          <p:cNvSpPr>
            <a:spLocks noGrp="1"/>
          </p:cNvSpPr>
          <p:nvPr>
            <p:ph type="sldNum" sz="quarter" idx="12"/>
          </p:nvPr>
        </p:nvSpPr>
        <p:spPr/>
        <p:txBody>
          <a:bodyPr/>
          <a:lstStyle/>
          <a:p>
            <a:fld id="{A0EC7F04-9322-462F-8FED-7E54F320443F}" type="slidenum">
              <a:rPr lang="en-US" smtClean="0"/>
              <a:t>‹#›</a:t>
            </a:fld>
            <a:endParaRPr lang="en-US"/>
          </a:p>
        </p:txBody>
      </p:sp>
    </p:spTree>
    <p:extLst>
      <p:ext uri="{BB962C8B-B14F-4D97-AF65-F5344CB8AC3E}">
        <p14:creationId xmlns:p14="http://schemas.microsoft.com/office/powerpoint/2010/main" val="368558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1E491-F60E-FA52-7B8C-CDC5D355DB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7426A7-BB04-7900-CC69-F715764392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5B2A77-5959-2380-7272-6A350F946B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A2AF78-025A-C92C-9F11-279A91A2FC22}"/>
              </a:ext>
            </a:extLst>
          </p:cNvPr>
          <p:cNvSpPr>
            <a:spLocks noGrp="1"/>
          </p:cNvSpPr>
          <p:nvPr>
            <p:ph type="dt" sz="half" idx="10"/>
          </p:nvPr>
        </p:nvSpPr>
        <p:spPr/>
        <p:txBody>
          <a:bodyPr/>
          <a:lstStyle/>
          <a:p>
            <a:r>
              <a:rPr lang="en-US"/>
              <a:t>5 Aug 2022</a:t>
            </a:r>
          </a:p>
        </p:txBody>
      </p:sp>
      <p:sp>
        <p:nvSpPr>
          <p:cNvPr id="6" name="Footer Placeholder 5">
            <a:extLst>
              <a:ext uri="{FF2B5EF4-FFF2-40B4-BE49-F238E27FC236}">
                <a16:creationId xmlns:a16="http://schemas.microsoft.com/office/drawing/2014/main" id="{F831B3CE-6FA6-F484-143B-FF6A61DDC725}"/>
              </a:ext>
            </a:extLst>
          </p:cNvPr>
          <p:cNvSpPr>
            <a:spLocks noGrp="1"/>
          </p:cNvSpPr>
          <p:nvPr>
            <p:ph type="ftr" sz="quarter" idx="11"/>
          </p:nvPr>
        </p:nvSpPr>
        <p:spPr/>
        <p:txBody>
          <a:bodyPr/>
          <a:lstStyle/>
          <a:p>
            <a:r>
              <a:rPr lang="en-US"/>
              <a:t>Colof code: Green: goof; Red: probmematic; Purple: unclear or ambiguous</a:t>
            </a:r>
          </a:p>
        </p:txBody>
      </p:sp>
      <p:sp>
        <p:nvSpPr>
          <p:cNvPr id="7" name="Slide Number Placeholder 6">
            <a:extLst>
              <a:ext uri="{FF2B5EF4-FFF2-40B4-BE49-F238E27FC236}">
                <a16:creationId xmlns:a16="http://schemas.microsoft.com/office/drawing/2014/main" id="{7CBB0E38-2EF3-0689-D8B2-BC03CDDDD1B5}"/>
              </a:ext>
            </a:extLst>
          </p:cNvPr>
          <p:cNvSpPr>
            <a:spLocks noGrp="1"/>
          </p:cNvSpPr>
          <p:nvPr>
            <p:ph type="sldNum" sz="quarter" idx="12"/>
          </p:nvPr>
        </p:nvSpPr>
        <p:spPr/>
        <p:txBody>
          <a:bodyPr/>
          <a:lstStyle/>
          <a:p>
            <a:fld id="{A0EC7F04-9322-462F-8FED-7E54F320443F}" type="slidenum">
              <a:rPr lang="en-US" smtClean="0"/>
              <a:t>‹#›</a:t>
            </a:fld>
            <a:endParaRPr lang="en-US"/>
          </a:p>
        </p:txBody>
      </p:sp>
    </p:spTree>
    <p:extLst>
      <p:ext uri="{BB962C8B-B14F-4D97-AF65-F5344CB8AC3E}">
        <p14:creationId xmlns:p14="http://schemas.microsoft.com/office/powerpoint/2010/main" val="2477909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14272-8821-926F-073E-F5B4C27C94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322D39-432F-6FB6-7919-FCAF25C641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7D7C6E-0A33-24A2-6422-A4B2E09486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692DB8-1FEF-4152-5267-3A79BEDF79A6}"/>
              </a:ext>
            </a:extLst>
          </p:cNvPr>
          <p:cNvSpPr>
            <a:spLocks noGrp="1"/>
          </p:cNvSpPr>
          <p:nvPr>
            <p:ph type="dt" sz="half" idx="10"/>
          </p:nvPr>
        </p:nvSpPr>
        <p:spPr/>
        <p:txBody>
          <a:bodyPr/>
          <a:lstStyle/>
          <a:p>
            <a:r>
              <a:rPr lang="en-US"/>
              <a:t>5 Aug 2022</a:t>
            </a:r>
          </a:p>
        </p:txBody>
      </p:sp>
      <p:sp>
        <p:nvSpPr>
          <p:cNvPr id="6" name="Footer Placeholder 5">
            <a:extLst>
              <a:ext uri="{FF2B5EF4-FFF2-40B4-BE49-F238E27FC236}">
                <a16:creationId xmlns:a16="http://schemas.microsoft.com/office/drawing/2014/main" id="{5AD22B5A-F226-6D02-E411-6B5A738C471B}"/>
              </a:ext>
            </a:extLst>
          </p:cNvPr>
          <p:cNvSpPr>
            <a:spLocks noGrp="1"/>
          </p:cNvSpPr>
          <p:nvPr>
            <p:ph type="ftr" sz="quarter" idx="11"/>
          </p:nvPr>
        </p:nvSpPr>
        <p:spPr/>
        <p:txBody>
          <a:bodyPr/>
          <a:lstStyle/>
          <a:p>
            <a:r>
              <a:rPr lang="en-US"/>
              <a:t>Colof code: Green: goof; Red: probmematic; Purple: unclear or ambiguous</a:t>
            </a:r>
          </a:p>
        </p:txBody>
      </p:sp>
      <p:sp>
        <p:nvSpPr>
          <p:cNvPr id="7" name="Slide Number Placeholder 6">
            <a:extLst>
              <a:ext uri="{FF2B5EF4-FFF2-40B4-BE49-F238E27FC236}">
                <a16:creationId xmlns:a16="http://schemas.microsoft.com/office/drawing/2014/main" id="{27D00EA4-3B3F-FC0B-87E9-59D0602E1B97}"/>
              </a:ext>
            </a:extLst>
          </p:cNvPr>
          <p:cNvSpPr>
            <a:spLocks noGrp="1"/>
          </p:cNvSpPr>
          <p:nvPr>
            <p:ph type="sldNum" sz="quarter" idx="12"/>
          </p:nvPr>
        </p:nvSpPr>
        <p:spPr/>
        <p:txBody>
          <a:bodyPr/>
          <a:lstStyle/>
          <a:p>
            <a:fld id="{A0EC7F04-9322-462F-8FED-7E54F320443F}" type="slidenum">
              <a:rPr lang="en-US" smtClean="0"/>
              <a:t>‹#›</a:t>
            </a:fld>
            <a:endParaRPr lang="en-US"/>
          </a:p>
        </p:txBody>
      </p:sp>
    </p:spTree>
    <p:extLst>
      <p:ext uri="{BB962C8B-B14F-4D97-AF65-F5344CB8AC3E}">
        <p14:creationId xmlns:p14="http://schemas.microsoft.com/office/powerpoint/2010/main" val="597014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830C37-C79C-3A50-2C86-BBB3355E81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BD8D0E-912B-A70C-D2F2-941B484E83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B4B01C-23AA-D864-576A-1D809C284C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5 Aug 2022</a:t>
            </a:r>
          </a:p>
        </p:txBody>
      </p:sp>
      <p:sp>
        <p:nvSpPr>
          <p:cNvPr id="5" name="Footer Placeholder 4">
            <a:extLst>
              <a:ext uri="{FF2B5EF4-FFF2-40B4-BE49-F238E27FC236}">
                <a16:creationId xmlns:a16="http://schemas.microsoft.com/office/drawing/2014/main" id="{83493F2A-FEC3-1EE7-AF7F-362C3A71D9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Colof code: Green: goof; Red: probmematic; Purple: unclear or ambiguous</a:t>
            </a:r>
          </a:p>
        </p:txBody>
      </p:sp>
      <p:sp>
        <p:nvSpPr>
          <p:cNvPr id="6" name="Slide Number Placeholder 5">
            <a:extLst>
              <a:ext uri="{FF2B5EF4-FFF2-40B4-BE49-F238E27FC236}">
                <a16:creationId xmlns:a16="http://schemas.microsoft.com/office/drawing/2014/main" id="{E0413F73-F5C2-754F-A0C2-213ED598F4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EC7F04-9322-462F-8FED-7E54F320443F}" type="slidenum">
              <a:rPr lang="en-US" smtClean="0"/>
              <a:t>‹#›</a:t>
            </a:fld>
            <a:endParaRPr lang="en-US"/>
          </a:p>
        </p:txBody>
      </p:sp>
    </p:spTree>
    <p:extLst>
      <p:ext uri="{BB962C8B-B14F-4D97-AF65-F5344CB8AC3E}">
        <p14:creationId xmlns:p14="http://schemas.microsoft.com/office/powerpoint/2010/main" val="1700509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healthline.com/nutrition/what-is-millet"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dw.com/en/sustainable-agriculture-ukraine-grain/a-61682721"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reenbiz.com/article/ending-edible-extinction-why-we-need-revive-global-food-diversity"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lifegate.com/revival-of-millets-improving-conditions-tribespeople-in-odisha"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reativecommons.org/licenses/by-nc-sa/4.0/"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canr.msu.edu/news/grasses_and_seeds_can_be_nutritious"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npr.org/sections/thesalt/2015/12/23/460559052/millet-how-a-trendy-ancient-grain-turned-nomads-into-farmers"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BABD9-8550-D0FE-0F72-B1018106BE14}"/>
              </a:ext>
            </a:extLst>
          </p:cNvPr>
          <p:cNvSpPr>
            <a:spLocks noGrp="1"/>
          </p:cNvSpPr>
          <p:nvPr>
            <p:ph type="ctrTitle"/>
          </p:nvPr>
        </p:nvSpPr>
        <p:spPr/>
        <p:txBody>
          <a:bodyPr/>
          <a:lstStyle/>
          <a:p>
            <a:r>
              <a:rPr lang="en-US" b="1" dirty="0"/>
              <a:t>Millet vs. millets</a:t>
            </a:r>
          </a:p>
        </p:txBody>
      </p:sp>
      <p:sp>
        <p:nvSpPr>
          <p:cNvPr id="3" name="Subtitle 2">
            <a:extLst>
              <a:ext uri="{FF2B5EF4-FFF2-40B4-BE49-F238E27FC236}">
                <a16:creationId xmlns:a16="http://schemas.microsoft.com/office/drawing/2014/main" id="{090A57F9-ED53-5AFC-F099-926A1D02E66D}"/>
              </a:ext>
            </a:extLst>
          </p:cNvPr>
          <p:cNvSpPr>
            <a:spLocks noGrp="1"/>
          </p:cNvSpPr>
          <p:nvPr>
            <p:ph type="subTitle" idx="1"/>
          </p:nvPr>
        </p:nvSpPr>
        <p:spPr/>
        <p:txBody>
          <a:bodyPr>
            <a:normAutofit lnSpcReduction="10000"/>
          </a:bodyPr>
          <a:lstStyle/>
          <a:p>
            <a:r>
              <a:rPr lang="en-US" dirty="0"/>
              <a:t>Inconsistency of number in popular communication.</a:t>
            </a:r>
          </a:p>
          <a:p>
            <a:r>
              <a:rPr lang="en-US" dirty="0"/>
              <a:t>Reviews of use of both singular &amp; plural forms within selected webpages &amp; online articles about millets</a:t>
            </a:r>
          </a:p>
          <a:p>
            <a:r>
              <a:rPr lang="en-US" i="1" dirty="0"/>
              <a:t>Ver. 2, CC BY-NC-SA 4.0, 28 August 2022</a:t>
            </a:r>
          </a:p>
        </p:txBody>
      </p:sp>
      <p:pic>
        <p:nvPicPr>
          <p:cNvPr id="9" name="Picture 8">
            <a:extLst>
              <a:ext uri="{FF2B5EF4-FFF2-40B4-BE49-F238E27FC236}">
                <a16:creationId xmlns:a16="http://schemas.microsoft.com/office/drawing/2014/main" id="{E5E0605A-D8F2-5F13-BC15-20AB17A749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689" y="543462"/>
            <a:ext cx="11434622" cy="228692"/>
          </a:xfrm>
          <a:prstGeom prst="rect">
            <a:avLst/>
          </a:prstGeom>
        </p:spPr>
      </p:pic>
      <p:pic>
        <p:nvPicPr>
          <p:cNvPr id="13" name="Picture 12">
            <a:extLst>
              <a:ext uri="{FF2B5EF4-FFF2-40B4-BE49-F238E27FC236}">
                <a16:creationId xmlns:a16="http://schemas.microsoft.com/office/drawing/2014/main" id="{F731A392-2482-4F5C-FB7D-431982D5F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689" y="6200192"/>
            <a:ext cx="11434622" cy="228692"/>
          </a:xfrm>
          <a:prstGeom prst="rect">
            <a:avLst/>
          </a:prstGeom>
        </p:spPr>
      </p:pic>
    </p:spTree>
    <p:extLst>
      <p:ext uri="{BB962C8B-B14F-4D97-AF65-F5344CB8AC3E}">
        <p14:creationId xmlns:p14="http://schemas.microsoft.com/office/powerpoint/2010/main" val="428952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327E3-46AA-A98E-5CF3-A3ADE0880C6D}"/>
              </a:ext>
            </a:extLst>
          </p:cNvPr>
          <p:cNvSpPr>
            <a:spLocks noGrp="1"/>
          </p:cNvSpPr>
          <p:nvPr>
            <p:ph type="title"/>
          </p:nvPr>
        </p:nvSpPr>
        <p:spPr/>
        <p:txBody>
          <a:bodyPr/>
          <a:lstStyle/>
          <a:p>
            <a:r>
              <a:rPr lang="en-US" dirty="0"/>
              <a:t>3. “What Is Millet? Nutrition, Benefits, and More”</a:t>
            </a:r>
          </a:p>
        </p:txBody>
      </p:sp>
      <p:sp>
        <p:nvSpPr>
          <p:cNvPr id="3" name="Text Placeholder 2">
            <a:extLst>
              <a:ext uri="{FF2B5EF4-FFF2-40B4-BE49-F238E27FC236}">
                <a16:creationId xmlns:a16="http://schemas.microsoft.com/office/drawing/2014/main" id="{258F2D95-F956-A8B0-F076-493454A19EC2}"/>
              </a:ext>
            </a:extLst>
          </p:cNvPr>
          <p:cNvSpPr>
            <a:spLocks noGrp="1"/>
          </p:cNvSpPr>
          <p:nvPr>
            <p:ph type="body" idx="1"/>
          </p:nvPr>
        </p:nvSpPr>
        <p:spPr/>
        <p:txBody>
          <a:bodyPr/>
          <a:lstStyle/>
          <a:p>
            <a:r>
              <a:rPr lang="en-US" dirty="0"/>
              <a:t>A selective review of an article by Ariane Lang that appeared on Healthline.com, updated 12 November 2021 </a:t>
            </a:r>
            <a:r>
              <a:rPr lang="en-US" i="1" dirty="0"/>
              <a:t>(3 slides)</a:t>
            </a:r>
          </a:p>
          <a:p>
            <a:r>
              <a:rPr lang="en-US" i="1" dirty="0">
                <a:hlinkClick r:id="rId2"/>
              </a:rPr>
              <a:t>https://www.healthline.com/nutrition/what-is-millet</a:t>
            </a:r>
            <a:r>
              <a:rPr lang="en-US" i="1" dirty="0"/>
              <a:t> </a:t>
            </a:r>
          </a:p>
        </p:txBody>
      </p:sp>
      <p:sp>
        <p:nvSpPr>
          <p:cNvPr id="4" name="Date Placeholder 3">
            <a:extLst>
              <a:ext uri="{FF2B5EF4-FFF2-40B4-BE49-F238E27FC236}">
                <a16:creationId xmlns:a16="http://schemas.microsoft.com/office/drawing/2014/main" id="{AE580B80-2A6E-FD2D-55D8-E604E14948FA}"/>
              </a:ext>
            </a:extLst>
          </p:cNvPr>
          <p:cNvSpPr>
            <a:spLocks noGrp="1"/>
          </p:cNvSpPr>
          <p:nvPr>
            <p:ph type="dt" sz="half" idx="10"/>
          </p:nvPr>
        </p:nvSpPr>
        <p:spPr/>
        <p:txBody>
          <a:bodyPr/>
          <a:lstStyle/>
          <a:p>
            <a:r>
              <a:rPr lang="en-US" dirty="0"/>
              <a:t>28 Aug 2022</a:t>
            </a:r>
          </a:p>
        </p:txBody>
      </p:sp>
      <p:sp>
        <p:nvSpPr>
          <p:cNvPr id="6" name="Slide Number Placeholder 5">
            <a:extLst>
              <a:ext uri="{FF2B5EF4-FFF2-40B4-BE49-F238E27FC236}">
                <a16:creationId xmlns:a16="http://schemas.microsoft.com/office/drawing/2014/main" id="{3E8FA457-E0E4-7DEA-863F-A97E27449446}"/>
              </a:ext>
            </a:extLst>
          </p:cNvPr>
          <p:cNvSpPr>
            <a:spLocks noGrp="1"/>
          </p:cNvSpPr>
          <p:nvPr>
            <p:ph type="sldNum" sz="quarter" idx="12"/>
          </p:nvPr>
        </p:nvSpPr>
        <p:spPr/>
        <p:txBody>
          <a:bodyPr/>
          <a:lstStyle/>
          <a:p>
            <a:fld id="{A0EC7F04-9322-462F-8FED-7E54F320443F}" type="slidenum">
              <a:rPr lang="en-US" smtClean="0"/>
              <a:t>10</a:t>
            </a:fld>
            <a:endParaRPr lang="en-US"/>
          </a:p>
        </p:txBody>
      </p:sp>
      <p:pic>
        <p:nvPicPr>
          <p:cNvPr id="7" name="Picture 6">
            <a:extLst>
              <a:ext uri="{FF2B5EF4-FFF2-40B4-BE49-F238E27FC236}">
                <a16:creationId xmlns:a16="http://schemas.microsoft.com/office/drawing/2014/main" id="{F04CE408-C2E7-9989-3DE0-2ED7590AE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689" y="543462"/>
            <a:ext cx="11434622" cy="228692"/>
          </a:xfrm>
          <a:prstGeom prst="rect">
            <a:avLst/>
          </a:prstGeom>
        </p:spPr>
      </p:pic>
    </p:spTree>
    <p:extLst>
      <p:ext uri="{BB962C8B-B14F-4D97-AF65-F5344CB8AC3E}">
        <p14:creationId xmlns:p14="http://schemas.microsoft.com/office/powerpoint/2010/main" val="3500233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292DF-7C61-6175-3F03-8E400EF20AB4}"/>
              </a:ext>
            </a:extLst>
          </p:cNvPr>
          <p:cNvSpPr>
            <a:spLocks noGrp="1"/>
          </p:cNvSpPr>
          <p:nvPr>
            <p:ph type="title"/>
          </p:nvPr>
        </p:nvSpPr>
        <p:spPr>
          <a:xfrm>
            <a:off x="839788" y="457200"/>
            <a:ext cx="3932237" cy="1334278"/>
          </a:xfrm>
        </p:spPr>
        <p:txBody>
          <a:bodyPr/>
          <a:lstStyle/>
          <a:p>
            <a:r>
              <a:rPr lang="en-US" dirty="0"/>
              <a:t>Another article taking two approaches</a:t>
            </a:r>
          </a:p>
        </p:txBody>
      </p:sp>
      <p:pic>
        <p:nvPicPr>
          <p:cNvPr id="9" name="Picture Placeholder 8">
            <a:extLst>
              <a:ext uri="{FF2B5EF4-FFF2-40B4-BE49-F238E27FC236}">
                <a16:creationId xmlns:a16="http://schemas.microsoft.com/office/drawing/2014/main" id="{249A845D-3A9E-E05B-7B7B-8391C8CE610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029" b="1029"/>
          <a:stretch/>
        </p:blipFill>
        <p:spPr>
          <a:xfrm>
            <a:off x="5185445" y="625152"/>
            <a:ext cx="6172200" cy="5403850"/>
          </a:xfrm>
        </p:spPr>
      </p:pic>
      <p:sp>
        <p:nvSpPr>
          <p:cNvPr id="4" name="Text Placeholder 3">
            <a:extLst>
              <a:ext uri="{FF2B5EF4-FFF2-40B4-BE49-F238E27FC236}">
                <a16:creationId xmlns:a16="http://schemas.microsoft.com/office/drawing/2014/main" id="{D47E43EA-A470-1E27-68E8-E643C97D31F1}"/>
              </a:ext>
            </a:extLst>
          </p:cNvPr>
          <p:cNvSpPr>
            <a:spLocks noGrp="1"/>
          </p:cNvSpPr>
          <p:nvPr>
            <p:ph type="body" sz="half" idx="2"/>
          </p:nvPr>
        </p:nvSpPr>
        <p:spPr>
          <a:xfrm>
            <a:off x="839788" y="1791478"/>
            <a:ext cx="3932237" cy="4077510"/>
          </a:xfrm>
        </p:spPr>
        <p:txBody>
          <a:bodyPr>
            <a:normAutofit lnSpcReduction="10000"/>
          </a:bodyPr>
          <a:lstStyle/>
          <a:p>
            <a:r>
              <a:rPr lang="en-US" dirty="0"/>
              <a:t>This article begins with a decent introduction to millets – except that everything is phrased as if the subject were one grain</a:t>
            </a:r>
          </a:p>
          <a:p>
            <a:r>
              <a:rPr lang="en-US" dirty="0"/>
              <a:t>Changes to plural could be readily done:</a:t>
            </a:r>
          </a:p>
          <a:p>
            <a:pPr marL="285750" indent="-285750">
              <a:buFont typeface="Arial" panose="020B0604020202020204" pitchFamily="34" charset="0"/>
              <a:buChar char="•"/>
            </a:pPr>
            <a:r>
              <a:rPr lang="en-US" dirty="0"/>
              <a:t>Millets are cereal crops…</a:t>
            </a:r>
          </a:p>
          <a:p>
            <a:pPr marL="285750" indent="-285750">
              <a:buFont typeface="Arial" panose="020B0604020202020204" pitchFamily="34" charset="0"/>
              <a:buChar char="•"/>
            </a:pPr>
            <a:r>
              <a:rPr lang="en-US" dirty="0"/>
              <a:t>They’re widely consumed…</a:t>
            </a:r>
          </a:p>
          <a:p>
            <a:pPr marL="285750" indent="-285750">
              <a:buFont typeface="Arial" panose="020B0604020202020204" pitchFamily="34" charset="0"/>
              <a:buChar char="•"/>
            </a:pPr>
            <a:r>
              <a:rPr lang="en-US" dirty="0"/>
              <a:t>… they may look like seeds, millets’ nutritional profiles …</a:t>
            </a:r>
          </a:p>
          <a:p>
            <a:pPr marL="285750" indent="-285750">
              <a:buFont typeface="Arial" panose="020B0604020202020204" pitchFamily="34" charset="0"/>
              <a:buChar char="•"/>
            </a:pPr>
            <a:r>
              <a:rPr lang="en-US" dirty="0"/>
              <a:t>Etc.</a:t>
            </a:r>
          </a:p>
          <a:p>
            <a:r>
              <a:rPr lang="en-US" dirty="0"/>
              <a:t>The subtitle reference to “types of millet” –  itself a bit ambiguous without knowing where the article is going with it after consistent use of the singular – is the lead-in to a shift to use of plurals in following paragraphs (next slide)</a:t>
            </a:r>
          </a:p>
        </p:txBody>
      </p:sp>
      <p:sp>
        <p:nvSpPr>
          <p:cNvPr id="5" name="Date Placeholder 4">
            <a:extLst>
              <a:ext uri="{FF2B5EF4-FFF2-40B4-BE49-F238E27FC236}">
                <a16:creationId xmlns:a16="http://schemas.microsoft.com/office/drawing/2014/main" id="{FA76F91E-AB76-A86D-7239-F6AE47FC630B}"/>
              </a:ext>
            </a:extLst>
          </p:cNvPr>
          <p:cNvSpPr>
            <a:spLocks noGrp="1"/>
          </p:cNvSpPr>
          <p:nvPr>
            <p:ph type="dt" sz="half" idx="10"/>
          </p:nvPr>
        </p:nvSpPr>
        <p:spPr/>
        <p:txBody>
          <a:bodyPr/>
          <a:lstStyle/>
          <a:p>
            <a:r>
              <a:rPr lang="en-US" dirty="0"/>
              <a:t>28 Aug 2022</a:t>
            </a:r>
          </a:p>
        </p:txBody>
      </p:sp>
      <p:sp>
        <p:nvSpPr>
          <p:cNvPr id="7" name="Slide Number Placeholder 6">
            <a:extLst>
              <a:ext uri="{FF2B5EF4-FFF2-40B4-BE49-F238E27FC236}">
                <a16:creationId xmlns:a16="http://schemas.microsoft.com/office/drawing/2014/main" id="{42A9C1FD-7BD0-6C91-D8AC-4326796D15E8}"/>
              </a:ext>
            </a:extLst>
          </p:cNvPr>
          <p:cNvSpPr>
            <a:spLocks noGrp="1"/>
          </p:cNvSpPr>
          <p:nvPr>
            <p:ph type="sldNum" sz="quarter" idx="12"/>
          </p:nvPr>
        </p:nvSpPr>
        <p:spPr/>
        <p:txBody>
          <a:bodyPr/>
          <a:lstStyle/>
          <a:p>
            <a:fld id="{A0EC7F04-9322-462F-8FED-7E54F320443F}" type="slidenum">
              <a:rPr lang="en-US" smtClean="0"/>
              <a:t>11</a:t>
            </a:fld>
            <a:endParaRPr lang="en-US"/>
          </a:p>
        </p:txBody>
      </p:sp>
      <p:sp>
        <p:nvSpPr>
          <p:cNvPr id="10" name="Footer Placeholder 4">
            <a:extLst>
              <a:ext uri="{FF2B5EF4-FFF2-40B4-BE49-F238E27FC236}">
                <a16:creationId xmlns:a16="http://schemas.microsoft.com/office/drawing/2014/main" id="{2865CF6A-2E14-0C78-801D-5FCA518C84E6}"/>
              </a:ext>
            </a:extLst>
          </p:cNvPr>
          <p:cNvSpPr>
            <a:spLocks noGrp="1"/>
          </p:cNvSpPr>
          <p:nvPr>
            <p:ph type="ftr" sz="quarter" idx="11"/>
          </p:nvPr>
        </p:nvSpPr>
        <p:spPr>
          <a:xfrm>
            <a:off x="3825381" y="6356350"/>
            <a:ext cx="4446164" cy="365125"/>
          </a:xfrm>
        </p:spPr>
        <p:txBody>
          <a:bodyPr/>
          <a:lstStyle/>
          <a:p>
            <a:r>
              <a:rPr lang="en-US" dirty="0"/>
              <a:t>Color code: </a:t>
            </a:r>
            <a:r>
              <a:rPr lang="en-US" dirty="0">
                <a:solidFill>
                  <a:srgbClr val="00B050"/>
                </a:solidFill>
              </a:rPr>
              <a:t>Good as is</a:t>
            </a:r>
            <a:r>
              <a:rPr lang="en-US" dirty="0"/>
              <a:t>; </a:t>
            </a:r>
            <a:r>
              <a:rPr lang="en-US" dirty="0">
                <a:solidFill>
                  <a:srgbClr val="FF0000"/>
                </a:solidFill>
              </a:rPr>
              <a:t>Problematic form</a:t>
            </a:r>
            <a:r>
              <a:rPr lang="en-US" dirty="0"/>
              <a:t>; </a:t>
            </a:r>
            <a:r>
              <a:rPr lang="en-US" dirty="0">
                <a:solidFill>
                  <a:srgbClr val="7030A0"/>
                </a:solidFill>
              </a:rPr>
              <a:t>Unclear or ambiguous</a:t>
            </a:r>
          </a:p>
        </p:txBody>
      </p:sp>
    </p:spTree>
    <p:extLst>
      <p:ext uri="{BB962C8B-B14F-4D97-AF65-F5344CB8AC3E}">
        <p14:creationId xmlns:p14="http://schemas.microsoft.com/office/powerpoint/2010/main" val="576684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416A5-31B4-C0BA-EAFD-B35AE00E05EF}"/>
              </a:ext>
            </a:extLst>
          </p:cNvPr>
          <p:cNvSpPr>
            <a:spLocks noGrp="1"/>
          </p:cNvSpPr>
          <p:nvPr>
            <p:ph type="title"/>
          </p:nvPr>
        </p:nvSpPr>
        <p:spPr>
          <a:xfrm>
            <a:off x="839788" y="457200"/>
            <a:ext cx="3932237" cy="1388378"/>
          </a:xfrm>
        </p:spPr>
        <p:txBody>
          <a:bodyPr>
            <a:normAutofit/>
          </a:bodyPr>
          <a:lstStyle/>
          <a:p>
            <a:r>
              <a:rPr lang="en-US" dirty="0"/>
              <a:t>Changing the frame of reference, temporarily</a:t>
            </a:r>
          </a:p>
        </p:txBody>
      </p:sp>
      <p:pic>
        <p:nvPicPr>
          <p:cNvPr id="11" name="Picture Placeholder 10">
            <a:extLst>
              <a:ext uri="{FF2B5EF4-FFF2-40B4-BE49-F238E27FC236}">
                <a16:creationId xmlns:a16="http://schemas.microsoft.com/office/drawing/2014/main" id="{FA0752B4-E2FA-3084-58E3-F66F3D24961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336" r="336"/>
          <a:stretch>
            <a:fillRect/>
          </a:stretch>
        </p:blipFill>
        <p:spPr>
          <a:xfrm>
            <a:off x="5183188" y="457200"/>
            <a:ext cx="6172200" cy="5784850"/>
          </a:xfrm>
        </p:spPr>
      </p:pic>
      <p:sp>
        <p:nvSpPr>
          <p:cNvPr id="4" name="Text Placeholder 3">
            <a:extLst>
              <a:ext uri="{FF2B5EF4-FFF2-40B4-BE49-F238E27FC236}">
                <a16:creationId xmlns:a16="http://schemas.microsoft.com/office/drawing/2014/main" id="{8749556E-0489-D664-D228-4C3E072FBACA}"/>
              </a:ext>
            </a:extLst>
          </p:cNvPr>
          <p:cNvSpPr>
            <a:spLocks noGrp="1"/>
          </p:cNvSpPr>
          <p:nvPr>
            <p:ph type="body" sz="half" idx="2"/>
          </p:nvPr>
        </p:nvSpPr>
        <p:spPr>
          <a:xfrm>
            <a:off x="839788" y="1845578"/>
            <a:ext cx="3932237" cy="4023410"/>
          </a:xfrm>
        </p:spPr>
        <p:txBody>
          <a:bodyPr/>
          <a:lstStyle/>
          <a:p>
            <a:r>
              <a:rPr lang="en-US" dirty="0"/>
              <a:t>The article then introduces the plurality of millets, but as “varieties” or “types,” which again are refer to variations within a species</a:t>
            </a:r>
          </a:p>
          <a:p>
            <a:r>
              <a:rPr lang="en-US" dirty="0"/>
              <a:t>“Species” is actually mentioned, which is a positive, but as a subordinate distinction to variety (reverse of what one would expect). And the opportunity is missed to use “species” to explain the helpful lists of specific millets that follow.</a:t>
            </a:r>
          </a:p>
          <a:p>
            <a:r>
              <a:rPr lang="en-US" dirty="0"/>
              <a:t>Also, in the midst of the reference to the plurality of millets, there’s another singular reference – “this crop”</a:t>
            </a:r>
          </a:p>
          <a:p>
            <a:r>
              <a:rPr lang="en-US" dirty="0"/>
              <a:t>Rewrites here would refer to “these crops” and center the concept of species, above varieties, in discussing the plurality of millets</a:t>
            </a:r>
          </a:p>
          <a:p>
            <a:endParaRPr lang="en-US" dirty="0"/>
          </a:p>
        </p:txBody>
      </p:sp>
      <p:sp>
        <p:nvSpPr>
          <p:cNvPr id="5" name="Date Placeholder 4">
            <a:extLst>
              <a:ext uri="{FF2B5EF4-FFF2-40B4-BE49-F238E27FC236}">
                <a16:creationId xmlns:a16="http://schemas.microsoft.com/office/drawing/2014/main" id="{55BD50F4-911D-9305-3370-B202DC998560}"/>
              </a:ext>
            </a:extLst>
          </p:cNvPr>
          <p:cNvSpPr>
            <a:spLocks noGrp="1"/>
          </p:cNvSpPr>
          <p:nvPr>
            <p:ph type="dt" sz="half" idx="10"/>
          </p:nvPr>
        </p:nvSpPr>
        <p:spPr/>
        <p:txBody>
          <a:bodyPr/>
          <a:lstStyle/>
          <a:p>
            <a:r>
              <a:rPr lang="en-US" dirty="0"/>
              <a:t>28 Aug 2022</a:t>
            </a:r>
          </a:p>
        </p:txBody>
      </p:sp>
      <p:sp>
        <p:nvSpPr>
          <p:cNvPr id="7" name="Slide Number Placeholder 6">
            <a:extLst>
              <a:ext uri="{FF2B5EF4-FFF2-40B4-BE49-F238E27FC236}">
                <a16:creationId xmlns:a16="http://schemas.microsoft.com/office/drawing/2014/main" id="{190F3F98-5C4A-7494-8164-EB70F96C2A2A}"/>
              </a:ext>
            </a:extLst>
          </p:cNvPr>
          <p:cNvSpPr>
            <a:spLocks noGrp="1"/>
          </p:cNvSpPr>
          <p:nvPr>
            <p:ph type="sldNum" sz="quarter" idx="12"/>
          </p:nvPr>
        </p:nvSpPr>
        <p:spPr/>
        <p:txBody>
          <a:bodyPr/>
          <a:lstStyle/>
          <a:p>
            <a:fld id="{A0EC7F04-9322-462F-8FED-7E54F320443F}" type="slidenum">
              <a:rPr lang="en-US" smtClean="0"/>
              <a:t>12</a:t>
            </a:fld>
            <a:endParaRPr lang="en-US"/>
          </a:p>
        </p:txBody>
      </p:sp>
      <p:sp>
        <p:nvSpPr>
          <p:cNvPr id="12" name="Footer Placeholder 4">
            <a:extLst>
              <a:ext uri="{FF2B5EF4-FFF2-40B4-BE49-F238E27FC236}">
                <a16:creationId xmlns:a16="http://schemas.microsoft.com/office/drawing/2014/main" id="{82A5EA84-36D3-14E6-1DF7-DA0D19F17CC8}"/>
              </a:ext>
            </a:extLst>
          </p:cNvPr>
          <p:cNvSpPr>
            <a:spLocks noGrp="1"/>
          </p:cNvSpPr>
          <p:nvPr>
            <p:ph type="ftr" sz="quarter" idx="11"/>
          </p:nvPr>
        </p:nvSpPr>
        <p:spPr>
          <a:xfrm>
            <a:off x="3825381" y="6356350"/>
            <a:ext cx="4446164" cy="365125"/>
          </a:xfrm>
        </p:spPr>
        <p:txBody>
          <a:bodyPr/>
          <a:lstStyle/>
          <a:p>
            <a:r>
              <a:rPr lang="en-US" dirty="0"/>
              <a:t>Color code: </a:t>
            </a:r>
            <a:r>
              <a:rPr lang="en-US" dirty="0">
                <a:solidFill>
                  <a:srgbClr val="00B050"/>
                </a:solidFill>
              </a:rPr>
              <a:t>Good as is</a:t>
            </a:r>
            <a:r>
              <a:rPr lang="en-US" dirty="0"/>
              <a:t>; </a:t>
            </a:r>
            <a:r>
              <a:rPr lang="en-US" dirty="0">
                <a:solidFill>
                  <a:srgbClr val="FF0000"/>
                </a:solidFill>
              </a:rPr>
              <a:t>Problematic form</a:t>
            </a:r>
            <a:r>
              <a:rPr lang="en-US" dirty="0"/>
              <a:t>; </a:t>
            </a:r>
            <a:r>
              <a:rPr lang="en-US" dirty="0">
                <a:solidFill>
                  <a:srgbClr val="7030A0"/>
                </a:solidFill>
              </a:rPr>
              <a:t>Unclear or ambiguous</a:t>
            </a:r>
          </a:p>
        </p:txBody>
      </p:sp>
    </p:spTree>
    <p:extLst>
      <p:ext uri="{BB962C8B-B14F-4D97-AF65-F5344CB8AC3E}">
        <p14:creationId xmlns:p14="http://schemas.microsoft.com/office/powerpoint/2010/main" val="1331131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C9C7B-CC33-388C-ADE5-1F49480D18FA}"/>
              </a:ext>
            </a:extLst>
          </p:cNvPr>
          <p:cNvSpPr>
            <a:spLocks noGrp="1"/>
          </p:cNvSpPr>
          <p:nvPr>
            <p:ph type="title"/>
          </p:nvPr>
        </p:nvSpPr>
        <p:spPr>
          <a:xfrm>
            <a:off x="839788" y="457200"/>
            <a:ext cx="3932237" cy="809538"/>
          </a:xfrm>
        </p:spPr>
        <p:txBody>
          <a:bodyPr/>
          <a:lstStyle/>
          <a:p>
            <a:r>
              <a:rPr lang="en-US" dirty="0"/>
              <a:t>Retreat to the singular</a:t>
            </a:r>
          </a:p>
        </p:txBody>
      </p:sp>
      <p:pic>
        <p:nvPicPr>
          <p:cNvPr id="14" name="Picture Placeholder 13">
            <a:extLst>
              <a:ext uri="{FF2B5EF4-FFF2-40B4-BE49-F238E27FC236}">
                <a16:creationId xmlns:a16="http://schemas.microsoft.com/office/drawing/2014/main" id="{10EB26AE-43F7-89E8-D1FF-C3649B57D40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469" b="1469"/>
          <a:stretch>
            <a:fillRect/>
          </a:stretch>
        </p:blipFill>
        <p:spPr>
          <a:xfrm>
            <a:off x="5183188" y="847725"/>
            <a:ext cx="6172200" cy="5133975"/>
          </a:xfrm>
        </p:spPr>
      </p:pic>
      <p:sp>
        <p:nvSpPr>
          <p:cNvPr id="4" name="Text Placeholder 3">
            <a:extLst>
              <a:ext uri="{FF2B5EF4-FFF2-40B4-BE49-F238E27FC236}">
                <a16:creationId xmlns:a16="http://schemas.microsoft.com/office/drawing/2014/main" id="{9FF23747-FCAC-B8B2-1EE6-71B0604C67B7}"/>
              </a:ext>
            </a:extLst>
          </p:cNvPr>
          <p:cNvSpPr>
            <a:spLocks noGrp="1"/>
          </p:cNvSpPr>
          <p:nvPr>
            <p:ph type="body" sz="half" idx="2"/>
          </p:nvPr>
        </p:nvSpPr>
        <p:spPr>
          <a:xfrm>
            <a:off x="839788" y="1266738"/>
            <a:ext cx="3932237" cy="4602250"/>
          </a:xfrm>
        </p:spPr>
        <p:txBody>
          <a:bodyPr>
            <a:normAutofit fontScale="92500" lnSpcReduction="10000"/>
          </a:bodyPr>
          <a:lstStyle/>
          <a:p>
            <a:r>
              <a:rPr lang="en-US" dirty="0"/>
              <a:t>But then the article reverts to treating millets as one grain, beginning with this discussion of nutrition – something that does vary among species of millets</a:t>
            </a:r>
          </a:p>
          <a:p>
            <a:r>
              <a:rPr lang="en-US" dirty="0"/>
              <a:t>In fact, the nutritional profile may be for one specific millet, but we aren’t told which one</a:t>
            </a:r>
          </a:p>
          <a:p>
            <a:r>
              <a:rPr lang="en-US" dirty="0"/>
              <a:t>The reference to calcium content of finger millet (an appropriate use of the singular) hints at the nutritional variation, but there was no effort to expand on that theme</a:t>
            </a:r>
          </a:p>
          <a:p>
            <a:r>
              <a:rPr lang="en-US" dirty="0"/>
              <a:t>The rest of this article refers to these grains in the singular form</a:t>
            </a:r>
          </a:p>
          <a:p>
            <a:r>
              <a:rPr lang="en-US" dirty="0"/>
              <a:t>This is actually a good article overall, in terms of its coverage of different aspects of millets. However, the predominant use of the singular undercuts its utility, &amp; risks giving the misimpression that this is basically one grain rather than a group of grains</a:t>
            </a:r>
          </a:p>
          <a:p>
            <a:r>
              <a:rPr lang="en-US" dirty="0"/>
              <a:t>In this context, the brief shift to treating diverse millets (previous slide) may raise more questions for readers than it answers</a:t>
            </a:r>
          </a:p>
        </p:txBody>
      </p:sp>
      <p:sp>
        <p:nvSpPr>
          <p:cNvPr id="5" name="Date Placeholder 4">
            <a:extLst>
              <a:ext uri="{FF2B5EF4-FFF2-40B4-BE49-F238E27FC236}">
                <a16:creationId xmlns:a16="http://schemas.microsoft.com/office/drawing/2014/main" id="{03A98BDE-D72D-1145-6FD1-E03A8C1DF862}"/>
              </a:ext>
            </a:extLst>
          </p:cNvPr>
          <p:cNvSpPr>
            <a:spLocks noGrp="1"/>
          </p:cNvSpPr>
          <p:nvPr>
            <p:ph type="dt" sz="half" idx="10"/>
          </p:nvPr>
        </p:nvSpPr>
        <p:spPr/>
        <p:txBody>
          <a:bodyPr/>
          <a:lstStyle/>
          <a:p>
            <a:r>
              <a:rPr lang="en-US" dirty="0"/>
              <a:t>28 Aug 2022</a:t>
            </a:r>
          </a:p>
        </p:txBody>
      </p:sp>
      <p:sp>
        <p:nvSpPr>
          <p:cNvPr id="7" name="Slide Number Placeholder 6">
            <a:extLst>
              <a:ext uri="{FF2B5EF4-FFF2-40B4-BE49-F238E27FC236}">
                <a16:creationId xmlns:a16="http://schemas.microsoft.com/office/drawing/2014/main" id="{1B05AFCD-94F9-DD15-9F2B-F0976B491078}"/>
              </a:ext>
            </a:extLst>
          </p:cNvPr>
          <p:cNvSpPr>
            <a:spLocks noGrp="1"/>
          </p:cNvSpPr>
          <p:nvPr>
            <p:ph type="sldNum" sz="quarter" idx="12"/>
          </p:nvPr>
        </p:nvSpPr>
        <p:spPr/>
        <p:txBody>
          <a:bodyPr/>
          <a:lstStyle/>
          <a:p>
            <a:fld id="{A0EC7F04-9322-462F-8FED-7E54F320443F}" type="slidenum">
              <a:rPr lang="en-US" smtClean="0"/>
              <a:t>13</a:t>
            </a:fld>
            <a:endParaRPr lang="en-US"/>
          </a:p>
        </p:txBody>
      </p:sp>
      <p:sp>
        <p:nvSpPr>
          <p:cNvPr id="8" name="Footer Placeholder 4">
            <a:extLst>
              <a:ext uri="{FF2B5EF4-FFF2-40B4-BE49-F238E27FC236}">
                <a16:creationId xmlns:a16="http://schemas.microsoft.com/office/drawing/2014/main" id="{88CA197B-CC91-B5D9-041B-BDC83EA2C852}"/>
              </a:ext>
            </a:extLst>
          </p:cNvPr>
          <p:cNvSpPr>
            <a:spLocks noGrp="1"/>
          </p:cNvSpPr>
          <p:nvPr>
            <p:ph type="ftr" sz="quarter" idx="11"/>
          </p:nvPr>
        </p:nvSpPr>
        <p:spPr>
          <a:xfrm>
            <a:off x="3825381" y="6356350"/>
            <a:ext cx="4446164" cy="365125"/>
          </a:xfrm>
        </p:spPr>
        <p:txBody>
          <a:bodyPr/>
          <a:lstStyle/>
          <a:p>
            <a:r>
              <a:rPr lang="en-US" dirty="0"/>
              <a:t>Color code: </a:t>
            </a:r>
            <a:r>
              <a:rPr lang="en-US" dirty="0">
                <a:solidFill>
                  <a:srgbClr val="00B050"/>
                </a:solidFill>
              </a:rPr>
              <a:t>Good as is</a:t>
            </a:r>
            <a:r>
              <a:rPr lang="en-US" dirty="0"/>
              <a:t>; </a:t>
            </a:r>
            <a:r>
              <a:rPr lang="en-US" dirty="0">
                <a:solidFill>
                  <a:srgbClr val="FF0000"/>
                </a:solidFill>
              </a:rPr>
              <a:t>Problematic form</a:t>
            </a:r>
            <a:r>
              <a:rPr lang="en-US" dirty="0"/>
              <a:t>; </a:t>
            </a:r>
            <a:r>
              <a:rPr lang="en-US" dirty="0">
                <a:solidFill>
                  <a:srgbClr val="7030A0"/>
                </a:solidFill>
              </a:rPr>
              <a:t>Unclear or ambiguous</a:t>
            </a:r>
          </a:p>
        </p:txBody>
      </p:sp>
    </p:spTree>
    <p:extLst>
      <p:ext uri="{BB962C8B-B14F-4D97-AF65-F5344CB8AC3E}">
        <p14:creationId xmlns:p14="http://schemas.microsoft.com/office/powerpoint/2010/main" val="977357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FD97B-F8B0-BA0A-84AE-B8B6E3A6090F}"/>
              </a:ext>
            </a:extLst>
          </p:cNvPr>
          <p:cNvSpPr>
            <a:spLocks noGrp="1"/>
          </p:cNvSpPr>
          <p:nvPr>
            <p:ph type="title"/>
          </p:nvPr>
        </p:nvSpPr>
        <p:spPr/>
        <p:txBody>
          <a:bodyPr/>
          <a:lstStyle/>
          <a:p>
            <a:r>
              <a:rPr lang="en-US" dirty="0"/>
              <a:t>4. “What are millets and can they help create global food security?”</a:t>
            </a:r>
          </a:p>
        </p:txBody>
      </p:sp>
      <p:sp>
        <p:nvSpPr>
          <p:cNvPr id="3" name="Text Placeholder 2">
            <a:extLst>
              <a:ext uri="{FF2B5EF4-FFF2-40B4-BE49-F238E27FC236}">
                <a16:creationId xmlns:a16="http://schemas.microsoft.com/office/drawing/2014/main" id="{ADD00A78-F05F-5A86-36BE-DF2D6AA52AF7}"/>
              </a:ext>
            </a:extLst>
          </p:cNvPr>
          <p:cNvSpPr>
            <a:spLocks noGrp="1"/>
          </p:cNvSpPr>
          <p:nvPr>
            <p:ph type="body" idx="1"/>
          </p:nvPr>
        </p:nvSpPr>
        <p:spPr/>
        <p:txBody>
          <a:bodyPr/>
          <a:lstStyle/>
          <a:p>
            <a:r>
              <a:rPr lang="en-US" dirty="0"/>
              <a:t>A selective review of an article that appeared on DW.com, 9 June 2022 </a:t>
            </a:r>
            <a:r>
              <a:rPr lang="en-US" i="1" dirty="0"/>
              <a:t>(3 slides) </a:t>
            </a:r>
            <a:r>
              <a:rPr lang="en-US" i="1" dirty="0">
                <a:hlinkClick r:id="rId2"/>
              </a:rPr>
              <a:t>https://www.dw.com/en/sustainable-agriculture-ukraine-grain/a-61682721</a:t>
            </a:r>
            <a:endParaRPr lang="en-US" i="1" dirty="0"/>
          </a:p>
          <a:p>
            <a:endParaRPr lang="en-US" dirty="0"/>
          </a:p>
          <a:p>
            <a:endParaRPr lang="en-US" dirty="0"/>
          </a:p>
        </p:txBody>
      </p:sp>
      <p:sp>
        <p:nvSpPr>
          <p:cNvPr id="4" name="Date Placeholder 3">
            <a:extLst>
              <a:ext uri="{FF2B5EF4-FFF2-40B4-BE49-F238E27FC236}">
                <a16:creationId xmlns:a16="http://schemas.microsoft.com/office/drawing/2014/main" id="{FE0CECA9-6473-4ACB-6294-6D25CF6F8636}"/>
              </a:ext>
            </a:extLst>
          </p:cNvPr>
          <p:cNvSpPr>
            <a:spLocks noGrp="1"/>
          </p:cNvSpPr>
          <p:nvPr>
            <p:ph type="dt" sz="half" idx="10"/>
          </p:nvPr>
        </p:nvSpPr>
        <p:spPr/>
        <p:txBody>
          <a:bodyPr/>
          <a:lstStyle/>
          <a:p>
            <a:r>
              <a:rPr lang="en-US" dirty="0"/>
              <a:t>28 Aug 2022</a:t>
            </a:r>
          </a:p>
        </p:txBody>
      </p:sp>
      <p:sp>
        <p:nvSpPr>
          <p:cNvPr id="6" name="Slide Number Placeholder 5">
            <a:extLst>
              <a:ext uri="{FF2B5EF4-FFF2-40B4-BE49-F238E27FC236}">
                <a16:creationId xmlns:a16="http://schemas.microsoft.com/office/drawing/2014/main" id="{444A2776-D9D6-846D-91C9-2D54EAA5F807}"/>
              </a:ext>
            </a:extLst>
          </p:cNvPr>
          <p:cNvSpPr>
            <a:spLocks noGrp="1"/>
          </p:cNvSpPr>
          <p:nvPr>
            <p:ph type="sldNum" sz="quarter" idx="12"/>
          </p:nvPr>
        </p:nvSpPr>
        <p:spPr/>
        <p:txBody>
          <a:bodyPr/>
          <a:lstStyle/>
          <a:p>
            <a:fld id="{A0EC7F04-9322-462F-8FED-7E54F320443F}" type="slidenum">
              <a:rPr lang="en-US" smtClean="0"/>
              <a:t>14</a:t>
            </a:fld>
            <a:endParaRPr lang="en-US"/>
          </a:p>
        </p:txBody>
      </p:sp>
      <p:pic>
        <p:nvPicPr>
          <p:cNvPr id="5" name="Picture 4">
            <a:extLst>
              <a:ext uri="{FF2B5EF4-FFF2-40B4-BE49-F238E27FC236}">
                <a16:creationId xmlns:a16="http://schemas.microsoft.com/office/drawing/2014/main" id="{3EF3920F-B56E-52CC-D8FC-02C38CCEC2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689" y="543462"/>
            <a:ext cx="11434622" cy="228692"/>
          </a:xfrm>
          <a:prstGeom prst="rect">
            <a:avLst/>
          </a:prstGeom>
        </p:spPr>
      </p:pic>
    </p:spTree>
    <p:extLst>
      <p:ext uri="{BB962C8B-B14F-4D97-AF65-F5344CB8AC3E}">
        <p14:creationId xmlns:p14="http://schemas.microsoft.com/office/powerpoint/2010/main" val="2634437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E7911-8927-8383-CF04-94B271B31E13}"/>
              </a:ext>
            </a:extLst>
          </p:cNvPr>
          <p:cNvSpPr>
            <a:spLocks noGrp="1"/>
          </p:cNvSpPr>
          <p:nvPr>
            <p:ph type="title"/>
          </p:nvPr>
        </p:nvSpPr>
        <p:spPr/>
        <p:txBody>
          <a:bodyPr/>
          <a:lstStyle/>
          <a:p>
            <a:r>
              <a:rPr lang="en-US" dirty="0"/>
              <a:t>Title &amp; kicker disagree</a:t>
            </a:r>
          </a:p>
        </p:txBody>
      </p:sp>
      <p:pic>
        <p:nvPicPr>
          <p:cNvPr id="6" name="Picture Placeholder 5">
            <a:extLst>
              <a:ext uri="{FF2B5EF4-FFF2-40B4-BE49-F238E27FC236}">
                <a16:creationId xmlns:a16="http://schemas.microsoft.com/office/drawing/2014/main" id="{4EC56BB3-E485-B111-94B7-042FB5BDA10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9028" b="19028"/>
          <a:stretch>
            <a:fillRect/>
          </a:stretch>
        </p:blipFill>
        <p:spPr>
          <a:xfrm>
            <a:off x="5325801" y="693810"/>
            <a:ext cx="6172200" cy="4873625"/>
          </a:xfrm>
        </p:spPr>
      </p:pic>
      <p:sp>
        <p:nvSpPr>
          <p:cNvPr id="4" name="Text Placeholder 3">
            <a:extLst>
              <a:ext uri="{FF2B5EF4-FFF2-40B4-BE49-F238E27FC236}">
                <a16:creationId xmlns:a16="http://schemas.microsoft.com/office/drawing/2014/main" id="{AD6ED2E5-6FF1-BF60-D5E4-FB89FD35B20C}"/>
              </a:ext>
            </a:extLst>
          </p:cNvPr>
          <p:cNvSpPr>
            <a:spLocks noGrp="1"/>
          </p:cNvSpPr>
          <p:nvPr>
            <p:ph type="body" sz="half" idx="2"/>
          </p:nvPr>
        </p:nvSpPr>
        <p:spPr/>
        <p:txBody>
          <a:bodyPr>
            <a:normAutofit/>
          </a:bodyPr>
          <a:lstStyle/>
          <a:p>
            <a:r>
              <a:rPr lang="en-US" dirty="0"/>
              <a:t>The title of this piece from DW, “What are millets and can they help create global food security?” is clear on this fact: Millets are something plural</a:t>
            </a:r>
          </a:p>
          <a:p>
            <a:r>
              <a:rPr lang="en-US" dirty="0"/>
              <a:t>However the kicker then turns around and treats it as one thing: “an overlooked cereal”</a:t>
            </a:r>
          </a:p>
          <a:p>
            <a:r>
              <a:rPr lang="en-US" dirty="0"/>
              <a:t>Suggested solutions:</a:t>
            </a:r>
          </a:p>
          <a:p>
            <a:r>
              <a:rPr lang="en-US" dirty="0"/>
              <a:t>“these overlooked cereals”</a:t>
            </a:r>
          </a:p>
          <a:p>
            <a:r>
              <a:rPr lang="en-US" dirty="0"/>
              <a:t>“a group of overlooked cereals”</a:t>
            </a:r>
          </a:p>
          <a:p>
            <a:endParaRPr lang="en-US" dirty="0"/>
          </a:p>
        </p:txBody>
      </p:sp>
      <p:sp>
        <p:nvSpPr>
          <p:cNvPr id="3" name="Date Placeholder 2">
            <a:extLst>
              <a:ext uri="{FF2B5EF4-FFF2-40B4-BE49-F238E27FC236}">
                <a16:creationId xmlns:a16="http://schemas.microsoft.com/office/drawing/2014/main" id="{19F7C15A-1B25-DBEA-9A13-3044D7FF50A8}"/>
              </a:ext>
            </a:extLst>
          </p:cNvPr>
          <p:cNvSpPr>
            <a:spLocks noGrp="1"/>
          </p:cNvSpPr>
          <p:nvPr>
            <p:ph type="dt" sz="half" idx="10"/>
          </p:nvPr>
        </p:nvSpPr>
        <p:spPr/>
        <p:txBody>
          <a:bodyPr/>
          <a:lstStyle/>
          <a:p>
            <a:r>
              <a:rPr lang="en-US" dirty="0"/>
              <a:t>28 Aug 2022</a:t>
            </a:r>
          </a:p>
        </p:txBody>
      </p:sp>
      <p:sp>
        <p:nvSpPr>
          <p:cNvPr id="7" name="Slide Number Placeholder 6">
            <a:extLst>
              <a:ext uri="{FF2B5EF4-FFF2-40B4-BE49-F238E27FC236}">
                <a16:creationId xmlns:a16="http://schemas.microsoft.com/office/drawing/2014/main" id="{5559E3D3-A33B-E89B-F9FA-FCD580E54F50}"/>
              </a:ext>
            </a:extLst>
          </p:cNvPr>
          <p:cNvSpPr>
            <a:spLocks noGrp="1"/>
          </p:cNvSpPr>
          <p:nvPr>
            <p:ph type="sldNum" sz="quarter" idx="12"/>
          </p:nvPr>
        </p:nvSpPr>
        <p:spPr/>
        <p:txBody>
          <a:bodyPr/>
          <a:lstStyle/>
          <a:p>
            <a:fld id="{A0EC7F04-9322-462F-8FED-7E54F320443F}" type="slidenum">
              <a:rPr lang="en-US" smtClean="0"/>
              <a:t>15</a:t>
            </a:fld>
            <a:endParaRPr lang="en-US"/>
          </a:p>
        </p:txBody>
      </p:sp>
      <p:sp>
        <p:nvSpPr>
          <p:cNvPr id="8" name="Footer Placeholder 4">
            <a:extLst>
              <a:ext uri="{FF2B5EF4-FFF2-40B4-BE49-F238E27FC236}">
                <a16:creationId xmlns:a16="http://schemas.microsoft.com/office/drawing/2014/main" id="{DC24F179-A2E3-B951-FA05-4CB440F8BD4C}"/>
              </a:ext>
            </a:extLst>
          </p:cNvPr>
          <p:cNvSpPr>
            <a:spLocks noGrp="1"/>
          </p:cNvSpPr>
          <p:nvPr>
            <p:ph type="ftr" sz="quarter" idx="11"/>
          </p:nvPr>
        </p:nvSpPr>
        <p:spPr>
          <a:xfrm>
            <a:off x="3825381" y="6356350"/>
            <a:ext cx="4446164" cy="365125"/>
          </a:xfrm>
        </p:spPr>
        <p:txBody>
          <a:bodyPr/>
          <a:lstStyle/>
          <a:p>
            <a:r>
              <a:rPr lang="en-US" dirty="0"/>
              <a:t>Color code: </a:t>
            </a:r>
            <a:r>
              <a:rPr lang="en-US" dirty="0">
                <a:solidFill>
                  <a:srgbClr val="00B050"/>
                </a:solidFill>
              </a:rPr>
              <a:t>Good as is</a:t>
            </a:r>
            <a:r>
              <a:rPr lang="en-US" dirty="0"/>
              <a:t>; </a:t>
            </a:r>
            <a:r>
              <a:rPr lang="en-US" dirty="0">
                <a:solidFill>
                  <a:srgbClr val="FF0000"/>
                </a:solidFill>
              </a:rPr>
              <a:t>Problematic form</a:t>
            </a:r>
            <a:r>
              <a:rPr lang="en-US" dirty="0"/>
              <a:t>; </a:t>
            </a:r>
            <a:r>
              <a:rPr lang="en-US" dirty="0">
                <a:solidFill>
                  <a:srgbClr val="7030A0"/>
                </a:solidFill>
              </a:rPr>
              <a:t>Unclear or ambiguous</a:t>
            </a:r>
          </a:p>
        </p:txBody>
      </p:sp>
    </p:spTree>
    <p:extLst>
      <p:ext uri="{BB962C8B-B14F-4D97-AF65-F5344CB8AC3E}">
        <p14:creationId xmlns:p14="http://schemas.microsoft.com/office/powerpoint/2010/main" val="268717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9CC49D-7F5A-5938-17BF-E5F29D389EDE}"/>
              </a:ext>
            </a:extLst>
          </p:cNvPr>
          <p:cNvSpPr>
            <a:spLocks noGrp="1"/>
          </p:cNvSpPr>
          <p:nvPr>
            <p:ph type="title"/>
          </p:nvPr>
        </p:nvSpPr>
        <p:spPr>
          <a:xfrm>
            <a:off x="839788" y="457200"/>
            <a:ext cx="3932237" cy="1101012"/>
          </a:xfrm>
        </p:spPr>
        <p:txBody>
          <a:bodyPr/>
          <a:lstStyle/>
          <a:p>
            <a:r>
              <a:rPr lang="en-US" dirty="0"/>
              <a:t>Back &amp; forth in mid-article</a:t>
            </a:r>
          </a:p>
        </p:txBody>
      </p:sp>
      <p:pic>
        <p:nvPicPr>
          <p:cNvPr id="17" name="Picture Placeholder 16">
            <a:extLst>
              <a:ext uri="{FF2B5EF4-FFF2-40B4-BE49-F238E27FC236}">
                <a16:creationId xmlns:a16="http://schemas.microsoft.com/office/drawing/2014/main" id="{3405FD1E-7602-5DA3-1869-C2687D2AFDC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383" r="383"/>
          <a:stretch>
            <a:fillRect/>
          </a:stretch>
        </p:blipFill>
        <p:spPr>
          <a:xfrm>
            <a:off x="4945063" y="987425"/>
            <a:ext cx="6961187" cy="4873625"/>
          </a:xfrm>
        </p:spPr>
      </p:pic>
      <p:sp>
        <p:nvSpPr>
          <p:cNvPr id="7" name="Text Placeholder 6">
            <a:extLst>
              <a:ext uri="{FF2B5EF4-FFF2-40B4-BE49-F238E27FC236}">
                <a16:creationId xmlns:a16="http://schemas.microsoft.com/office/drawing/2014/main" id="{A56F0B87-AB8A-C496-E7D5-BFE6312BC880}"/>
              </a:ext>
            </a:extLst>
          </p:cNvPr>
          <p:cNvSpPr>
            <a:spLocks noGrp="1"/>
          </p:cNvSpPr>
          <p:nvPr>
            <p:ph type="body" sz="half" idx="2"/>
          </p:nvPr>
        </p:nvSpPr>
        <p:spPr>
          <a:xfrm>
            <a:off x="839788" y="1558212"/>
            <a:ext cx="3932237" cy="4310776"/>
          </a:xfrm>
        </p:spPr>
        <p:txBody>
          <a:bodyPr/>
          <a:lstStyle/>
          <a:p>
            <a:r>
              <a:rPr lang="en-US" dirty="0"/>
              <a:t>This section starts out well, with “grains” in the header and then leading with “millets.” But then in mid sentence there is reference to them as “a staple crop.” Suggested solution: Use “staple crops”</a:t>
            </a:r>
          </a:p>
          <a:p>
            <a:r>
              <a:rPr lang="en-US" dirty="0"/>
              <a:t>The next paragraph, devoted to the term coined in India, “</a:t>
            </a:r>
            <a:r>
              <a:rPr lang="en-US" dirty="0" err="1"/>
              <a:t>nutri</a:t>
            </a:r>
            <a:r>
              <a:rPr lang="en-US" dirty="0"/>
              <a:t>-cereals,” is all in plural.</a:t>
            </a:r>
          </a:p>
          <a:p>
            <a:r>
              <a:rPr lang="en-US" dirty="0"/>
              <a:t>A photo caption then has “millet is the main crop in the Sahel,” where it would have been more helpful to specify “pearl millet”</a:t>
            </a:r>
          </a:p>
          <a:p>
            <a:r>
              <a:rPr lang="en-US" dirty="0"/>
              <a:t>Ensuing uses of singular forms could easily be replaced as follows:</a:t>
            </a:r>
          </a:p>
          <a:p>
            <a:pPr marL="285750" indent="-285750">
              <a:buFont typeface="Arial" panose="020B0604020202020204" pitchFamily="34" charset="0"/>
              <a:buChar char="•"/>
            </a:pPr>
            <a:r>
              <a:rPr lang="en-US" dirty="0"/>
              <a:t>“these ancient, humble grains</a:t>
            </a:r>
          </a:p>
          <a:p>
            <a:pPr marL="285750" indent="-285750">
              <a:buFont typeface="Arial" panose="020B0604020202020204" pitchFamily="34" charset="0"/>
              <a:buChar char="•"/>
            </a:pPr>
            <a:r>
              <a:rPr lang="en-US" dirty="0"/>
              <a:t>“these cereals’ health benefits”</a:t>
            </a:r>
          </a:p>
          <a:p>
            <a:pPr marL="285750" indent="-285750">
              <a:buFont typeface="Arial" panose="020B0604020202020204" pitchFamily="34" charset="0"/>
              <a:buChar char="•"/>
            </a:pPr>
            <a:r>
              <a:rPr lang="en-US" dirty="0"/>
              <a:t>“their ability”</a:t>
            </a:r>
          </a:p>
        </p:txBody>
      </p:sp>
      <p:sp>
        <p:nvSpPr>
          <p:cNvPr id="2" name="Date Placeholder 1">
            <a:extLst>
              <a:ext uri="{FF2B5EF4-FFF2-40B4-BE49-F238E27FC236}">
                <a16:creationId xmlns:a16="http://schemas.microsoft.com/office/drawing/2014/main" id="{4A0BDFD2-C2BF-E830-DAD4-EBD0ACFA6598}"/>
              </a:ext>
            </a:extLst>
          </p:cNvPr>
          <p:cNvSpPr>
            <a:spLocks noGrp="1"/>
          </p:cNvSpPr>
          <p:nvPr>
            <p:ph type="dt" sz="half" idx="10"/>
          </p:nvPr>
        </p:nvSpPr>
        <p:spPr/>
        <p:txBody>
          <a:bodyPr/>
          <a:lstStyle/>
          <a:p>
            <a:r>
              <a:rPr lang="en-US" dirty="0"/>
              <a:t>28 Aug 2022</a:t>
            </a:r>
          </a:p>
        </p:txBody>
      </p:sp>
      <p:sp>
        <p:nvSpPr>
          <p:cNvPr id="4" name="Slide Number Placeholder 3">
            <a:extLst>
              <a:ext uri="{FF2B5EF4-FFF2-40B4-BE49-F238E27FC236}">
                <a16:creationId xmlns:a16="http://schemas.microsoft.com/office/drawing/2014/main" id="{9AA6118A-252A-CE05-6FA1-F9DAB2EC7CB8}"/>
              </a:ext>
            </a:extLst>
          </p:cNvPr>
          <p:cNvSpPr>
            <a:spLocks noGrp="1"/>
          </p:cNvSpPr>
          <p:nvPr>
            <p:ph type="sldNum" sz="quarter" idx="12"/>
          </p:nvPr>
        </p:nvSpPr>
        <p:spPr/>
        <p:txBody>
          <a:bodyPr/>
          <a:lstStyle/>
          <a:p>
            <a:fld id="{A0EC7F04-9322-462F-8FED-7E54F320443F}" type="slidenum">
              <a:rPr lang="en-US" smtClean="0"/>
              <a:t>16</a:t>
            </a:fld>
            <a:endParaRPr lang="en-US"/>
          </a:p>
        </p:txBody>
      </p:sp>
      <p:sp>
        <p:nvSpPr>
          <p:cNvPr id="8" name="Footer Placeholder 4">
            <a:extLst>
              <a:ext uri="{FF2B5EF4-FFF2-40B4-BE49-F238E27FC236}">
                <a16:creationId xmlns:a16="http://schemas.microsoft.com/office/drawing/2014/main" id="{5E6DB6E2-061F-870B-AE9B-17FAB67A222D}"/>
              </a:ext>
            </a:extLst>
          </p:cNvPr>
          <p:cNvSpPr>
            <a:spLocks noGrp="1"/>
          </p:cNvSpPr>
          <p:nvPr>
            <p:ph type="ftr" sz="quarter" idx="11"/>
          </p:nvPr>
        </p:nvSpPr>
        <p:spPr>
          <a:xfrm>
            <a:off x="3825381" y="6356350"/>
            <a:ext cx="4446164" cy="365125"/>
          </a:xfrm>
        </p:spPr>
        <p:txBody>
          <a:bodyPr/>
          <a:lstStyle/>
          <a:p>
            <a:r>
              <a:rPr lang="en-US" dirty="0"/>
              <a:t>Color code: </a:t>
            </a:r>
            <a:r>
              <a:rPr lang="en-US" dirty="0">
                <a:solidFill>
                  <a:srgbClr val="00B050"/>
                </a:solidFill>
              </a:rPr>
              <a:t>Good as is</a:t>
            </a:r>
            <a:r>
              <a:rPr lang="en-US" dirty="0"/>
              <a:t>; </a:t>
            </a:r>
            <a:r>
              <a:rPr lang="en-US" dirty="0">
                <a:solidFill>
                  <a:srgbClr val="FF0000"/>
                </a:solidFill>
              </a:rPr>
              <a:t>Problematic form</a:t>
            </a:r>
            <a:r>
              <a:rPr lang="en-US" dirty="0"/>
              <a:t>; </a:t>
            </a:r>
            <a:r>
              <a:rPr lang="en-US" dirty="0">
                <a:solidFill>
                  <a:srgbClr val="7030A0"/>
                </a:solidFill>
              </a:rPr>
              <a:t>Unclear or ambiguous</a:t>
            </a:r>
          </a:p>
        </p:txBody>
      </p:sp>
    </p:spTree>
    <p:extLst>
      <p:ext uri="{BB962C8B-B14F-4D97-AF65-F5344CB8AC3E}">
        <p14:creationId xmlns:p14="http://schemas.microsoft.com/office/powerpoint/2010/main" val="1444789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F3803-7783-2AAA-B0F3-DDAE7AB07DE8}"/>
              </a:ext>
            </a:extLst>
          </p:cNvPr>
          <p:cNvSpPr>
            <a:spLocks noGrp="1"/>
          </p:cNvSpPr>
          <p:nvPr>
            <p:ph type="title"/>
          </p:nvPr>
        </p:nvSpPr>
        <p:spPr>
          <a:xfrm>
            <a:off x="839788" y="457200"/>
            <a:ext cx="3932237" cy="998376"/>
          </a:xfrm>
        </p:spPr>
        <p:txBody>
          <a:bodyPr/>
          <a:lstStyle/>
          <a:p>
            <a:r>
              <a:rPr lang="en-US" dirty="0"/>
              <a:t>More complicated questions at the end</a:t>
            </a:r>
          </a:p>
        </p:txBody>
      </p:sp>
      <p:pic>
        <p:nvPicPr>
          <p:cNvPr id="8" name="Picture Placeholder 7">
            <a:extLst>
              <a:ext uri="{FF2B5EF4-FFF2-40B4-BE49-F238E27FC236}">
                <a16:creationId xmlns:a16="http://schemas.microsoft.com/office/drawing/2014/main" id="{F8B5A239-0CF6-7314-C4BB-7C1909DFC03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8336" b="18336"/>
          <a:stretch>
            <a:fillRect/>
          </a:stretch>
        </p:blipFill>
        <p:spPr/>
      </p:pic>
      <p:sp>
        <p:nvSpPr>
          <p:cNvPr id="4" name="Text Placeholder 3">
            <a:extLst>
              <a:ext uri="{FF2B5EF4-FFF2-40B4-BE49-F238E27FC236}">
                <a16:creationId xmlns:a16="http://schemas.microsoft.com/office/drawing/2014/main" id="{36D889DD-D69C-5EB6-BBD7-6C1E4054BCBA}"/>
              </a:ext>
            </a:extLst>
          </p:cNvPr>
          <p:cNvSpPr>
            <a:spLocks noGrp="1"/>
          </p:cNvSpPr>
          <p:nvPr>
            <p:ph type="body" sz="half" idx="2"/>
          </p:nvPr>
        </p:nvSpPr>
        <p:spPr>
          <a:xfrm>
            <a:off x="839788" y="1558213"/>
            <a:ext cx="3932237" cy="4302837"/>
          </a:xfrm>
        </p:spPr>
        <p:txBody>
          <a:bodyPr>
            <a:normAutofit fontScale="92500" lnSpcReduction="10000"/>
          </a:bodyPr>
          <a:lstStyle/>
          <a:p>
            <a:r>
              <a:rPr lang="en-US" dirty="0"/>
              <a:t>The picture caption “Millet comes in many different varieties” has, in addition to the singular/plural issue, the term “varieties,” which is usually associated types within a species. Suggested solution: “Millets are a group of many different crop species”</a:t>
            </a:r>
          </a:p>
          <a:p>
            <a:r>
              <a:rPr lang="en-US" dirty="0"/>
              <a:t>After reference to pearl millet (appropriately in singular) and use of the plural, two other uses of singular could be readily changed to:</a:t>
            </a:r>
          </a:p>
          <a:p>
            <a:pPr marL="285750" indent="-285750">
              <a:buFont typeface="Arial" panose="020B0604020202020204" pitchFamily="34" charset="0"/>
              <a:buChar char="•"/>
            </a:pPr>
            <a:r>
              <a:rPr lang="en-US" dirty="0"/>
              <a:t>“these unsung  grains”</a:t>
            </a:r>
          </a:p>
          <a:p>
            <a:pPr marL="285750" indent="-285750">
              <a:buFont typeface="Arial" panose="020B0604020202020204" pitchFamily="34" charset="0"/>
              <a:buChar char="•"/>
            </a:pPr>
            <a:r>
              <a:rPr lang="en-US" dirty="0"/>
              <a:t>“role of millets” or “roles of millets”</a:t>
            </a:r>
          </a:p>
          <a:p>
            <a:r>
              <a:rPr lang="en-US" dirty="0"/>
              <a:t>Use of “millet” as a modifier – “millet farmers” &amp; “millet production” – is a more nuanced issue, but one could be modify the phrasing as follows to better harmonize with use of plurals above:</a:t>
            </a:r>
          </a:p>
          <a:p>
            <a:pPr marL="285750" indent="-285750">
              <a:buFont typeface="Arial" panose="020B0604020202020204" pitchFamily="34" charset="0"/>
              <a:buChar char="•"/>
            </a:pPr>
            <a:r>
              <a:rPr lang="en-US" dirty="0"/>
              <a:t>“minimum prices for farmers of millets”</a:t>
            </a:r>
          </a:p>
          <a:p>
            <a:pPr marL="285750" indent="-285750">
              <a:buFont typeface="Arial" panose="020B0604020202020204" pitchFamily="34" charset="0"/>
              <a:buChar char="•"/>
            </a:pPr>
            <a:r>
              <a:rPr lang="en-US" dirty="0"/>
              <a:t>“production of millets” </a:t>
            </a:r>
          </a:p>
          <a:p>
            <a:endParaRPr lang="en-US" dirty="0"/>
          </a:p>
        </p:txBody>
      </p:sp>
      <p:sp>
        <p:nvSpPr>
          <p:cNvPr id="3" name="Date Placeholder 2">
            <a:extLst>
              <a:ext uri="{FF2B5EF4-FFF2-40B4-BE49-F238E27FC236}">
                <a16:creationId xmlns:a16="http://schemas.microsoft.com/office/drawing/2014/main" id="{DA862033-7D22-C1F9-E0A2-18D44670F790}"/>
              </a:ext>
            </a:extLst>
          </p:cNvPr>
          <p:cNvSpPr>
            <a:spLocks noGrp="1"/>
          </p:cNvSpPr>
          <p:nvPr>
            <p:ph type="dt" sz="half" idx="10"/>
          </p:nvPr>
        </p:nvSpPr>
        <p:spPr/>
        <p:txBody>
          <a:bodyPr/>
          <a:lstStyle/>
          <a:p>
            <a:r>
              <a:rPr lang="en-US" dirty="0"/>
              <a:t>28 Aug 2022</a:t>
            </a:r>
          </a:p>
        </p:txBody>
      </p:sp>
      <p:sp>
        <p:nvSpPr>
          <p:cNvPr id="6" name="Slide Number Placeholder 5">
            <a:extLst>
              <a:ext uri="{FF2B5EF4-FFF2-40B4-BE49-F238E27FC236}">
                <a16:creationId xmlns:a16="http://schemas.microsoft.com/office/drawing/2014/main" id="{D3269472-6869-8143-9AEA-2EB50B844A42}"/>
              </a:ext>
            </a:extLst>
          </p:cNvPr>
          <p:cNvSpPr>
            <a:spLocks noGrp="1"/>
          </p:cNvSpPr>
          <p:nvPr>
            <p:ph type="sldNum" sz="quarter" idx="12"/>
          </p:nvPr>
        </p:nvSpPr>
        <p:spPr/>
        <p:txBody>
          <a:bodyPr/>
          <a:lstStyle/>
          <a:p>
            <a:fld id="{A0EC7F04-9322-462F-8FED-7E54F320443F}" type="slidenum">
              <a:rPr lang="en-US" smtClean="0"/>
              <a:t>17</a:t>
            </a:fld>
            <a:endParaRPr lang="en-US"/>
          </a:p>
        </p:txBody>
      </p:sp>
      <p:sp>
        <p:nvSpPr>
          <p:cNvPr id="9" name="Footer Placeholder 4">
            <a:extLst>
              <a:ext uri="{FF2B5EF4-FFF2-40B4-BE49-F238E27FC236}">
                <a16:creationId xmlns:a16="http://schemas.microsoft.com/office/drawing/2014/main" id="{DF0BCFA0-0C84-9352-2AA6-299D684B0C5B}"/>
              </a:ext>
            </a:extLst>
          </p:cNvPr>
          <p:cNvSpPr>
            <a:spLocks noGrp="1"/>
          </p:cNvSpPr>
          <p:nvPr>
            <p:ph type="ftr" sz="quarter" idx="11"/>
          </p:nvPr>
        </p:nvSpPr>
        <p:spPr>
          <a:xfrm>
            <a:off x="3825381" y="6356350"/>
            <a:ext cx="4446164" cy="365125"/>
          </a:xfrm>
        </p:spPr>
        <p:txBody>
          <a:bodyPr/>
          <a:lstStyle/>
          <a:p>
            <a:r>
              <a:rPr lang="en-US" dirty="0"/>
              <a:t>Color code: </a:t>
            </a:r>
            <a:r>
              <a:rPr lang="en-US" dirty="0">
                <a:solidFill>
                  <a:srgbClr val="00B050"/>
                </a:solidFill>
              </a:rPr>
              <a:t>Good as is</a:t>
            </a:r>
            <a:r>
              <a:rPr lang="en-US" dirty="0"/>
              <a:t>; </a:t>
            </a:r>
            <a:r>
              <a:rPr lang="en-US" dirty="0">
                <a:solidFill>
                  <a:srgbClr val="FF0000"/>
                </a:solidFill>
              </a:rPr>
              <a:t>Problematic form</a:t>
            </a:r>
            <a:r>
              <a:rPr lang="en-US" dirty="0"/>
              <a:t>; </a:t>
            </a:r>
            <a:r>
              <a:rPr lang="en-US" dirty="0">
                <a:solidFill>
                  <a:srgbClr val="7030A0"/>
                </a:solidFill>
              </a:rPr>
              <a:t>Unclear or ambiguous</a:t>
            </a:r>
          </a:p>
        </p:txBody>
      </p:sp>
    </p:spTree>
    <p:extLst>
      <p:ext uri="{BB962C8B-B14F-4D97-AF65-F5344CB8AC3E}">
        <p14:creationId xmlns:p14="http://schemas.microsoft.com/office/powerpoint/2010/main" val="2930121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4973A-0254-6E75-9BD6-2B511A4321F3}"/>
              </a:ext>
            </a:extLst>
          </p:cNvPr>
          <p:cNvSpPr>
            <a:spLocks noGrp="1"/>
          </p:cNvSpPr>
          <p:nvPr>
            <p:ph type="title"/>
          </p:nvPr>
        </p:nvSpPr>
        <p:spPr/>
        <p:txBody>
          <a:bodyPr/>
          <a:lstStyle/>
          <a:p>
            <a:r>
              <a:rPr lang="en-US" dirty="0"/>
              <a:t>5. “Ending edible extinction: Why we need to revive global food diversity”</a:t>
            </a:r>
          </a:p>
        </p:txBody>
      </p:sp>
      <p:sp>
        <p:nvSpPr>
          <p:cNvPr id="3" name="Text Placeholder 2">
            <a:extLst>
              <a:ext uri="{FF2B5EF4-FFF2-40B4-BE49-F238E27FC236}">
                <a16:creationId xmlns:a16="http://schemas.microsoft.com/office/drawing/2014/main" id="{4772D581-BDE3-30E3-3C1B-15D4C25C3576}"/>
              </a:ext>
            </a:extLst>
          </p:cNvPr>
          <p:cNvSpPr>
            <a:spLocks noGrp="1"/>
          </p:cNvSpPr>
          <p:nvPr>
            <p:ph type="body" idx="1"/>
          </p:nvPr>
        </p:nvSpPr>
        <p:spPr/>
        <p:txBody>
          <a:bodyPr>
            <a:normAutofit lnSpcReduction="10000"/>
          </a:bodyPr>
          <a:lstStyle/>
          <a:p>
            <a:r>
              <a:rPr lang="en-US" dirty="0"/>
              <a:t>A selective review of sections of an article by Dan </a:t>
            </a:r>
            <a:r>
              <a:rPr lang="en-US" dirty="0" err="1"/>
              <a:t>Saladino</a:t>
            </a:r>
            <a:r>
              <a:rPr lang="en-US" dirty="0"/>
              <a:t>, published on Greenbiz.com, 15 April 2022 </a:t>
            </a:r>
            <a:r>
              <a:rPr lang="en-US" i="1" dirty="0"/>
              <a:t>(3 slides)</a:t>
            </a:r>
          </a:p>
          <a:p>
            <a:r>
              <a:rPr lang="en-US" i="1" dirty="0">
                <a:hlinkClick r:id="rId2"/>
              </a:rPr>
              <a:t>https://www.greenbiz.com/article/ending-edible-extinction-why-we-need-revive-global-food-diversity</a:t>
            </a:r>
            <a:r>
              <a:rPr lang="en-US" i="1" dirty="0"/>
              <a:t> </a:t>
            </a:r>
          </a:p>
          <a:p>
            <a:endParaRPr lang="en-US" dirty="0"/>
          </a:p>
        </p:txBody>
      </p:sp>
      <p:sp>
        <p:nvSpPr>
          <p:cNvPr id="4" name="Date Placeholder 3">
            <a:extLst>
              <a:ext uri="{FF2B5EF4-FFF2-40B4-BE49-F238E27FC236}">
                <a16:creationId xmlns:a16="http://schemas.microsoft.com/office/drawing/2014/main" id="{A64F7B83-8977-86B1-3B0D-2F0F405B6317}"/>
              </a:ext>
            </a:extLst>
          </p:cNvPr>
          <p:cNvSpPr>
            <a:spLocks noGrp="1"/>
          </p:cNvSpPr>
          <p:nvPr>
            <p:ph type="dt" sz="half" idx="10"/>
          </p:nvPr>
        </p:nvSpPr>
        <p:spPr/>
        <p:txBody>
          <a:bodyPr/>
          <a:lstStyle/>
          <a:p>
            <a:r>
              <a:rPr lang="en-US" dirty="0"/>
              <a:t>28 Aug 2022</a:t>
            </a:r>
          </a:p>
        </p:txBody>
      </p:sp>
      <p:sp>
        <p:nvSpPr>
          <p:cNvPr id="6" name="Slide Number Placeholder 5">
            <a:extLst>
              <a:ext uri="{FF2B5EF4-FFF2-40B4-BE49-F238E27FC236}">
                <a16:creationId xmlns:a16="http://schemas.microsoft.com/office/drawing/2014/main" id="{60105C18-87DA-499D-047C-1E6B6ADA98A3}"/>
              </a:ext>
            </a:extLst>
          </p:cNvPr>
          <p:cNvSpPr>
            <a:spLocks noGrp="1"/>
          </p:cNvSpPr>
          <p:nvPr>
            <p:ph type="sldNum" sz="quarter" idx="12"/>
          </p:nvPr>
        </p:nvSpPr>
        <p:spPr/>
        <p:txBody>
          <a:bodyPr/>
          <a:lstStyle/>
          <a:p>
            <a:fld id="{A0EC7F04-9322-462F-8FED-7E54F320443F}" type="slidenum">
              <a:rPr lang="en-US" smtClean="0"/>
              <a:t>18</a:t>
            </a:fld>
            <a:endParaRPr lang="en-US"/>
          </a:p>
        </p:txBody>
      </p:sp>
      <p:pic>
        <p:nvPicPr>
          <p:cNvPr id="5" name="Picture 4">
            <a:extLst>
              <a:ext uri="{FF2B5EF4-FFF2-40B4-BE49-F238E27FC236}">
                <a16:creationId xmlns:a16="http://schemas.microsoft.com/office/drawing/2014/main" id="{7D4C28F7-1521-E915-161C-920A009B9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689" y="543462"/>
            <a:ext cx="11434622" cy="228692"/>
          </a:xfrm>
          <a:prstGeom prst="rect">
            <a:avLst/>
          </a:prstGeom>
        </p:spPr>
      </p:pic>
    </p:spTree>
    <p:extLst>
      <p:ext uri="{BB962C8B-B14F-4D97-AF65-F5344CB8AC3E}">
        <p14:creationId xmlns:p14="http://schemas.microsoft.com/office/powerpoint/2010/main" val="3413961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92BBB-46E4-4923-A861-A59DFEE8EA3C}"/>
              </a:ext>
            </a:extLst>
          </p:cNvPr>
          <p:cNvSpPr>
            <a:spLocks noGrp="1"/>
          </p:cNvSpPr>
          <p:nvPr>
            <p:ph type="title"/>
          </p:nvPr>
        </p:nvSpPr>
        <p:spPr>
          <a:xfrm>
            <a:off x="839788" y="457200"/>
            <a:ext cx="3932237" cy="1128319"/>
          </a:xfrm>
        </p:spPr>
        <p:txBody>
          <a:bodyPr/>
          <a:lstStyle/>
          <a:p>
            <a:r>
              <a:rPr lang="en-US" dirty="0"/>
              <a:t>Millets and their varieties</a:t>
            </a:r>
          </a:p>
        </p:txBody>
      </p:sp>
      <p:pic>
        <p:nvPicPr>
          <p:cNvPr id="12" name="Picture Placeholder 11">
            <a:extLst>
              <a:ext uri="{FF2B5EF4-FFF2-40B4-BE49-F238E27FC236}">
                <a16:creationId xmlns:a16="http://schemas.microsoft.com/office/drawing/2014/main" id="{63B9F90A-8A5F-8FDF-A4DE-8E0174BBF4E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419" b="2419"/>
          <a:stretch>
            <a:fillRect/>
          </a:stretch>
        </p:blipFill>
        <p:spPr>
          <a:xfrm>
            <a:off x="4965700" y="987425"/>
            <a:ext cx="7021513" cy="4013200"/>
          </a:xfrm>
        </p:spPr>
      </p:pic>
      <p:sp>
        <p:nvSpPr>
          <p:cNvPr id="4" name="Text Placeholder 3">
            <a:extLst>
              <a:ext uri="{FF2B5EF4-FFF2-40B4-BE49-F238E27FC236}">
                <a16:creationId xmlns:a16="http://schemas.microsoft.com/office/drawing/2014/main" id="{14639952-487E-CFFD-E096-D8979D394CA1}"/>
              </a:ext>
            </a:extLst>
          </p:cNvPr>
          <p:cNvSpPr>
            <a:spLocks noGrp="1"/>
          </p:cNvSpPr>
          <p:nvPr>
            <p:ph type="body" sz="half" idx="2"/>
          </p:nvPr>
        </p:nvSpPr>
        <p:spPr>
          <a:xfrm>
            <a:off x="839788" y="1585519"/>
            <a:ext cx="3932237" cy="4387442"/>
          </a:xfrm>
        </p:spPr>
        <p:txBody>
          <a:bodyPr>
            <a:normAutofit/>
          </a:bodyPr>
          <a:lstStyle/>
          <a:p>
            <a:r>
              <a:rPr lang="en-US" dirty="0"/>
              <a:t>Here we see use of singular forms (“millet”, “cereal” &amp; pronoun) several times, but a shift to the plural “millets” once in mid-paragraph</a:t>
            </a:r>
          </a:p>
          <a:p>
            <a:r>
              <a:rPr lang="en-US" dirty="0"/>
              <a:t>Reference to singular “millet” could readily be shifted to plural:</a:t>
            </a:r>
          </a:p>
          <a:p>
            <a:pPr marL="285750" indent="-285750">
              <a:buFont typeface="Arial" panose="020B0604020202020204" pitchFamily="34" charset="0"/>
              <a:buChar char="•"/>
            </a:pPr>
            <a:r>
              <a:rPr lang="en-US" dirty="0"/>
              <a:t>“Millets are … cereals”</a:t>
            </a:r>
          </a:p>
          <a:p>
            <a:pPr marL="285750" indent="-285750">
              <a:buFont typeface="Arial" panose="020B0604020202020204" pitchFamily="34" charset="0"/>
              <a:buChar char="•"/>
            </a:pPr>
            <a:r>
              <a:rPr lang="en-US" dirty="0"/>
              <a:t>“millets’ unique nutritional qualities”</a:t>
            </a:r>
          </a:p>
          <a:p>
            <a:pPr marL="285750" indent="-285750">
              <a:buFont typeface="Arial" panose="020B0604020202020204" pitchFamily="34" charset="0"/>
              <a:buChar char="•"/>
            </a:pPr>
            <a:r>
              <a:rPr lang="en-US" dirty="0"/>
              <a:t>“The decline of millets”</a:t>
            </a:r>
          </a:p>
          <a:p>
            <a:r>
              <a:rPr lang="en-US" dirty="0"/>
              <a:t>In this context, “varieties of millet” &amp; “millet varieties” are ambiguous – millets are entirely different plants, not varieties of a generic “millet.” However, each millet has its own varieties. The first instance would more optimally reference the plural, &amp; thereby also set the context for the second, as it is. So:</a:t>
            </a:r>
          </a:p>
          <a:p>
            <a:pPr marL="285750" indent="-285750">
              <a:buFont typeface="Arial" panose="020B0604020202020204" pitchFamily="34" charset="0"/>
              <a:buChar char="•"/>
            </a:pPr>
            <a:r>
              <a:rPr lang="en-US" dirty="0"/>
              <a:t>“varieties of millets”</a:t>
            </a:r>
          </a:p>
          <a:p>
            <a:pPr marL="285750" indent="-285750">
              <a:buFont typeface="Arial" panose="020B0604020202020204" pitchFamily="34" charset="0"/>
              <a:buChar char="•"/>
            </a:pPr>
            <a:endParaRPr lang="en-US" dirty="0"/>
          </a:p>
        </p:txBody>
      </p:sp>
      <p:sp>
        <p:nvSpPr>
          <p:cNvPr id="13" name="Date Placeholder 12">
            <a:extLst>
              <a:ext uri="{FF2B5EF4-FFF2-40B4-BE49-F238E27FC236}">
                <a16:creationId xmlns:a16="http://schemas.microsoft.com/office/drawing/2014/main" id="{A6855BC3-C367-262D-8CFC-EBFE16039253}"/>
              </a:ext>
            </a:extLst>
          </p:cNvPr>
          <p:cNvSpPr>
            <a:spLocks noGrp="1"/>
          </p:cNvSpPr>
          <p:nvPr>
            <p:ph type="dt" sz="half" idx="10"/>
          </p:nvPr>
        </p:nvSpPr>
        <p:spPr/>
        <p:txBody>
          <a:bodyPr/>
          <a:lstStyle/>
          <a:p>
            <a:r>
              <a:rPr lang="en-US" dirty="0"/>
              <a:t>28 Aug 2022</a:t>
            </a:r>
          </a:p>
        </p:txBody>
      </p:sp>
      <p:sp>
        <p:nvSpPr>
          <p:cNvPr id="15" name="Slide Number Placeholder 14">
            <a:extLst>
              <a:ext uri="{FF2B5EF4-FFF2-40B4-BE49-F238E27FC236}">
                <a16:creationId xmlns:a16="http://schemas.microsoft.com/office/drawing/2014/main" id="{4E8F5CF0-2245-AE6E-6F40-912CBBC22B96}"/>
              </a:ext>
            </a:extLst>
          </p:cNvPr>
          <p:cNvSpPr>
            <a:spLocks noGrp="1"/>
          </p:cNvSpPr>
          <p:nvPr>
            <p:ph type="sldNum" sz="quarter" idx="12"/>
          </p:nvPr>
        </p:nvSpPr>
        <p:spPr/>
        <p:txBody>
          <a:bodyPr/>
          <a:lstStyle/>
          <a:p>
            <a:fld id="{A0EC7F04-9322-462F-8FED-7E54F320443F}" type="slidenum">
              <a:rPr lang="en-US" smtClean="0"/>
              <a:t>19</a:t>
            </a:fld>
            <a:endParaRPr lang="en-US"/>
          </a:p>
        </p:txBody>
      </p:sp>
      <p:sp>
        <p:nvSpPr>
          <p:cNvPr id="16" name="Footer Placeholder 4">
            <a:extLst>
              <a:ext uri="{FF2B5EF4-FFF2-40B4-BE49-F238E27FC236}">
                <a16:creationId xmlns:a16="http://schemas.microsoft.com/office/drawing/2014/main" id="{142FD8B6-BC7B-B440-E1D0-3D6F77B1ABB0}"/>
              </a:ext>
            </a:extLst>
          </p:cNvPr>
          <p:cNvSpPr>
            <a:spLocks noGrp="1"/>
          </p:cNvSpPr>
          <p:nvPr>
            <p:ph type="ftr" sz="quarter" idx="11"/>
          </p:nvPr>
        </p:nvSpPr>
        <p:spPr>
          <a:xfrm>
            <a:off x="3825381" y="6356350"/>
            <a:ext cx="4446164" cy="365125"/>
          </a:xfrm>
        </p:spPr>
        <p:txBody>
          <a:bodyPr/>
          <a:lstStyle/>
          <a:p>
            <a:r>
              <a:rPr lang="en-US" dirty="0"/>
              <a:t>Color code: </a:t>
            </a:r>
            <a:r>
              <a:rPr lang="en-US" dirty="0">
                <a:solidFill>
                  <a:srgbClr val="00B050"/>
                </a:solidFill>
              </a:rPr>
              <a:t>Good as is</a:t>
            </a:r>
            <a:r>
              <a:rPr lang="en-US" dirty="0"/>
              <a:t>; </a:t>
            </a:r>
            <a:r>
              <a:rPr lang="en-US" dirty="0">
                <a:solidFill>
                  <a:srgbClr val="FF0000"/>
                </a:solidFill>
              </a:rPr>
              <a:t>Problematic form</a:t>
            </a:r>
            <a:r>
              <a:rPr lang="en-US" dirty="0"/>
              <a:t>; </a:t>
            </a:r>
            <a:r>
              <a:rPr lang="en-US" dirty="0">
                <a:solidFill>
                  <a:srgbClr val="7030A0"/>
                </a:solidFill>
              </a:rPr>
              <a:t>Unclear or ambiguous</a:t>
            </a:r>
          </a:p>
        </p:txBody>
      </p:sp>
    </p:spTree>
    <p:extLst>
      <p:ext uri="{BB962C8B-B14F-4D97-AF65-F5344CB8AC3E}">
        <p14:creationId xmlns:p14="http://schemas.microsoft.com/office/powerpoint/2010/main" val="4096666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B9223-84EC-7DCE-9429-B5D4683789FA}"/>
              </a:ext>
            </a:extLst>
          </p:cNvPr>
          <p:cNvSpPr>
            <a:spLocks noGrp="1"/>
          </p:cNvSpPr>
          <p:nvPr>
            <p:ph type="title"/>
          </p:nvPr>
        </p:nvSpPr>
        <p:spPr/>
        <p:txBody>
          <a:bodyPr/>
          <a:lstStyle/>
          <a:p>
            <a:r>
              <a:rPr lang="en-US" dirty="0"/>
              <a:t>What this is about</a:t>
            </a:r>
          </a:p>
        </p:txBody>
      </p:sp>
      <p:sp>
        <p:nvSpPr>
          <p:cNvPr id="3" name="Content Placeholder 2">
            <a:extLst>
              <a:ext uri="{FF2B5EF4-FFF2-40B4-BE49-F238E27FC236}">
                <a16:creationId xmlns:a16="http://schemas.microsoft.com/office/drawing/2014/main" id="{088CF217-44DC-02F1-039A-B92E9EE14267}"/>
              </a:ext>
            </a:extLst>
          </p:cNvPr>
          <p:cNvSpPr>
            <a:spLocks noGrp="1"/>
          </p:cNvSpPr>
          <p:nvPr>
            <p:ph idx="1"/>
          </p:nvPr>
        </p:nvSpPr>
        <p:spPr>
          <a:xfrm>
            <a:off x="838200" y="1610686"/>
            <a:ext cx="10612772" cy="4655890"/>
          </a:xfrm>
        </p:spPr>
        <p:txBody>
          <a:bodyPr>
            <a:normAutofit lnSpcReduction="10000"/>
          </a:bodyPr>
          <a:lstStyle/>
          <a:p>
            <a:r>
              <a:rPr lang="en-US" dirty="0"/>
              <a:t>This is a presentation of a few (6) of the many articles &amp; webpages about millets that mix usage of the singular &amp; mass-noun form “</a:t>
            </a:r>
            <a:r>
              <a:rPr lang="en-US" b="1" dirty="0"/>
              <a:t>millet</a:t>
            </a:r>
            <a:r>
              <a:rPr lang="en-US" dirty="0"/>
              <a:t>,” with the plural form “</a:t>
            </a:r>
            <a:r>
              <a:rPr lang="en-US" b="1" dirty="0"/>
              <a:t>millets</a:t>
            </a:r>
            <a:r>
              <a:rPr lang="en-US" dirty="0"/>
              <a:t>”</a:t>
            </a:r>
          </a:p>
          <a:p>
            <a:r>
              <a:rPr lang="en-US" dirty="0"/>
              <a:t>“</a:t>
            </a:r>
            <a:r>
              <a:rPr lang="en-US" b="1" dirty="0"/>
              <a:t>Millet</a:t>
            </a:r>
            <a:r>
              <a:rPr lang="en-US" dirty="0"/>
              <a:t>” is most often read &amp; understood as a singular noun, and grammatically is treated as a singular (e.g., “millet is”)</a:t>
            </a:r>
          </a:p>
          <a:p>
            <a:r>
              <a:rPr lang="en-US" dirty="0"/>
              <a:t>The grains described are actually a group of distinct, though related, species most appropriately referred to in the plural – “</a:t>
            </a:r>
            <a:r>
              <a:rPr lang="en-US" b="1" dirty="0"/>
              <a:t>millets</a:t>
            </a:r>
            <a:r>
              <a:rPr lang="en-US" dirty="0"/>
              <a:t>”</a:t>
            </a:r>
          </a:p>
          <a:p>
            <a:r>
              <a:rPr lang="en-US" dirty="0"/>
              <a:t>Mixing the two forms in text can confuse readers</a:t>
            </a:r>
          </a:p>
          <a:p>
            <a:r>
              <a:rPr lang="en-US" dirty="0"/>
              <a:t>Misuse of “varieties” to describe species of millets is a related problem </a:t>
            </a:r>
          </a:p>
          <a:p>
            <a:r>
              <a:rPr lang="en-US" dirty="0"/>
              <a:t>The goal is to help raise awareness among writers in order to improve practice as we head into the International Year of Millets (2023)</a:t>
            </a:r>
          </a:p>
        </p:txBody>
      </p:sp>
      <p:sp>
        <p:nvSpPr>
          <p:cNvPr id="4" name="Date Placeholder 3">
            <a:extLst>
              <a:ext uri="{FF2B5EF4-FFF2-40B4-BE49-F238E27FC236}">
                <a16:creationId xmlns:a16="http://schemas.microsoft.com/office/drawing/2014/main" id="{6F038F47-4E61-51E2-7241-53B250960ECC}"/>
              </a:ext>
            </a:extLst>
          </p:cNvPr>
          <p:cNvSpPr>
            <a:spLocks noGrp="1"/>
          </p:cNvSpPr>
          <p:nvPr>
            <p:ph type="dt" sz="half" idx="10"/>
          </p:nvPr>
        </p:nvSpPr>
        <p:spPr/>
        <p:txBody>
          <a:bodyPr/>
          <a:lstStyle/>
          <a:p>
            <a:r>
              <a:rPr lang="en-US" dirty="0"/>
              <a:t>28 Aug 2022</a:t>
            </a:r>
          </a:p>
        </p:txBody>
      </p:sp>
      <p:sp>
        <p:nvSpPr>
          <p:cNvPr id="6" name="Slide Number Placeholder 5">
            <a:extLst>
              <a:ext uri="{FF2B5EF4-FFF2-40B4-BE49-F238E27FC236}">
                <a16:creationId xmlns:a16="http://schemas.microsoft.com/office/drawing/2014/main" id="{EB5578FA-3CFF-B770-01E6-F4C9D875A625}"/>
              </a:ext>
            </a:extLst>
          </p:cNvPr>
          <p:cNvSpPr>
            <a:spLocks noGrp="1"/>
          </p:cNvSpPr>
          <p:nvPr>
            <p:ph type="sldNum" sz="quarter" idx="12"/>
          </p:nvPr>
        </p:nvSpPr>
        <p:spPr/>
        <p:txBody>
          <a:bodyPr/>
          <a:lstStyle/>
          <a:p>
            <a:fld id="{A0EC7F04-9322-462F-8FED-7E54F320443F}" type="slidenum">
              <a:rPr lang="en-US" smtClean="0"/>
              <a:t>2</a:t>
            </a:fld>
            <a:endParaRPr lang="en-US"/>
          </a:p>
        </p:txBody>
      </p:sp>
    </p:spTree>
    <p:extLst>
      <p:ext uri="{BB962C8B-B14F-4D97-AF65-F5344CB8AC3E}">
        <p14:creationId xmlns:p14="http://schemas.microsoft.com/office/powerpoint/2010/main" val="2179734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D33C1-051B-8CB2-99C0-5FD536945394}"/>
              </a:ext>
            </a:extLst>
          </p:cNvPr>
          <p:cNvSpPr>
            <a:spLocks noGrp="1"/>
          </p:cNvSpPr>
          <p:nvPr>
            <p:ph type="title"/>
          </p:nvPr>
        </p:nvSpPr>
        <p:spPr/>
        <p:txBody>
          <a:bodyPr/>
          <a:lstStyle/>
          <a:p>
            <a:r>
              <a:rPr lang="en-US" dirty="0"/>
              <a:t>Sometimes, the singular is appropriate</a:t>
            </a:r>
          </a:p>
        </p:txBody>
      </p:sp>
      <p:pic>
        <p:nvPicPr>
          <p:cNvPr id="10" name="Picture Placeholder 9">
            <a:extLst>
              <a:ext uri="{FF2B5EF4-FFF2-40B4-BE49-F238E27FC236}">
                <a16:creationId xmlns:a16="http://schemas.microsoft.com/office/drawing/2014/main" id="{FD49F179-07C7-FA17-066C-45910720A33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765" b="765"/>
          <a:stretch>
            <a:fillRect/>
          </a:stretch>
        </p:blipFill>
        <p:spPr>
          <a:xfrm>
            <a:off x="5183188" y="947738"/>
            <a:ext cx="6172200" cy="4913312"/>
          </a:xfrm>
        </p:spPr>
      </p:pic>
      <p:sp>
        <p:nvSpPr>
          <p:cNvPr id="4" name="Text Placeholder 3">
            <a:extLst>
              <a:ext uri="{FF2B5EF4-FFF2-40B4-BE49-F238E27FC236}">
                <a16:creationId xmlns:a16="http://schemas.microsoft.com/office/drawing/2014/main" id="{CD6D2507-C6DD-33B2-1ACF-6ABDA3D2F42E}"/>
              </a:ext>
            </a:extLst>
          </p:cNvPr>
          <p:cNvSpPr>
            <a:spLocks noGrp="1"/>
          </p:cNvSpPr>
          <p:nvPr>
            <p:ph type="body" sz="half" idx="2"/>
          </p:nvPr>
        </p:nvSpPr>
        <p:spPr/>
        <p:txBody>
          <a:bodyPr/>
          <a:lstStyle/>
          <a:p>
            <a:r>
              <a:rPr lang="en-US" dirty="0"/>
              <a:t>In the first paragraph, reference is to a specific kind of millet (</a:t>
            </a:r>
            <a:r>
              <a:rPr lang="en-US" dirty="0" err="1"/>
              <a:t>raishan</a:t>
            </a:r>
            <a:r>
              <a:rPr lang="en-US" dirty="0"/>
              <a:t>, </a:t>
            </a:r>
            <a:r>
              <a:rPr lang="en-US" i="1" dirty="0" err="1"/>
              <a:t>Digitaria</a:t>
            </a:r>
            <a:r>
              <a:rPr lang="en-US" i="1" dirty="0"/>
              <a:t> compacta</a:t>
            </a:r>
            <a:r>
              <a:rPr lang="en-US" dirty="0"/>
              <a:t>), so the singular is appropriate</a:t>
            </a:r>
          </a:p>
          <a:p>
            <a:r>
              <a:rPr lang="en-US" dirty="0"/>
              <a:t>The 3</a:t>
            </a:r>
            <a:r>
              <a:rPr lang="en-US" baseline="30000" dirty="0"/>
              <a:t>rd</a:t>
            </a:r>
            <a:r>
              <a:rPr lang="en-US" dirty="0"/>
              <a:t> use is ambiguous, however. Clearer to use “</a:t>
            </a:r>
            <a:r>
              <a:rPr lang="en-US" dirty="0" err="1"/>
              <a:t>Raishan</a:t>
            </a:r>
            <a:r>
              <a:rPr lang="en-US" dirty="0"/>
              <a:t> millet – labor intensive …”</a:t>
            </a:r>
          </a:p>
          <a:p>
            <a:r>
              <a:rPr lang="en-US" dirty="0"/>
              <a:t>The shift to “millets” at end of the paragraph is consistent</a:t>
            </a:r>
          </a:p>
          <a:p>
            <a:r>
              <a:rPr lang="en-US" dirty="0"/>
              <a:t>However in the third paragraph, the singular “millet” is then used where the plural “millets” would be indicated. In India itself, the plural is fairly consistently used now in promoting this group of grain crops in response to its food problems</a:t>
            </a:r>
          </a:p>
        </p:txBody>
      </p:sp>
      <p:sp>
        <p:nvSpPr>
          <p:cNvPr id="11" name="Date Placeholder 10">
            <a:extLst>
              <a:ext uri="{FF2B5EF4-FFF2-40B4-BE49-F238E27FC236}">
                <a16:creationId xmlns:a16="http://schemas.microsoft.com/office/drawing/2014/main" id="{C0DCB3EB-E6DE-C6A1-1592-6C5C0F6DD67B}"/>
              </a:ext>
            </a:extLst>
          </p:cNvPr>
          <p:cNvSpPr>
            <a:spLocks noGrp="1"/>
          </p:cNvSpPr>
          <p:nvPr>
            <p:ph type="dt" sz="half" idx="10"/>
          </p:nvPr>
        </p:nvSpPr>
        <p:spPr/>
        <p:txBody>
          <a:bodyPr/>
          <a:lstStyle/>
          <a:p>
            <a:r>
              <a:rPr lang="en-US" dirty="0"/>
              <a:t>28 Aug 2022</a:t>
            </a:r>
          </a:p>
        </p:txBody>
      </p:sp>
      <p:sp>
        <p:nvSpPr>
          <p:cNvPr id="13" name="Slide Number Placeholder 12">
            <a:extLst>
              <a:ext uri="{FF2B5EF4-FFF2-40B4-BE49-F238E27FC236}">
                <a16:creationId xmlns:a16="http://schemas.microsoft.com/office/drawing/2014/main" id="{A52AD45B-C731-D39A-55D9-3B444CAE6A4A}"/>
              </a:ext>
            </a:extLst>
          </p:cNvPr>
          <p:cNvSpPr>
            <a:spLocks noGrp="1"/>
          </p:cNvSpPr>
          <p:nvPr>
            <p:ph type="sldNum" sz="quarter" idx="12"/>
          </p:nvPr>
        </p:nvSpPr>
        <p:spPr/>
        <p:txBody>
          <a:bodyPr/>
          <a:lstStyle/>
          <a:p>
            <a:fld id="{A0EC7F04-9322-462F-8FED-7E54F320443F}" type="slidenum">
              <a:rPr lang="en-US" smtClean="0"/>
              <a:t>20</a:t>
            </a:fld>
            <a:endParaRPr lang="en-US"/>
          </a:p>
        </p:txBody>
      </p:sp>
      <p:sp>
        <p:nvSpPr>
          <p:cNvPr id="14" name="Footer Placeholder 4">
            <a:extLst>
              <a:ext uri="{FF2B5EF4-FFF2-40B4-BE49-F238E27FC236}">
                <a16:creationId xmlns:a16="http://schemas.microsoft.com/office/drawing/2014/main" id="{5F4F72F3-05A8-39D8-1E23-3CEF1A1D17AE}"/>
              </a:ext>
            </a:extLst>
          </p:cNvPr>
          <p:cNvSpPr>
            <a:spLocks noGrp="1"/>
          </p:cNvSpPr>
          <p:nvPr>
            <p:ph type="ftr" sz="quarter" idx="11"/>
          </p:nvPr>
        </p:nvSpPr>
        <p:spPr>
          <a:xfrm>
            <a:off x="3825381" y="6356350"/>
            <a:ext cx="4446164" cy="365125"/>
          </a:xfrm>
        </p:spPr>
        <p:txBody>
          <a:bodyPr/>
          <a:lstStyle/>
          <a:p>
            <a:r>
              <a:rPr lang="en-US" dirty="0"/>
              <a:t>Color code: </a:t>
            </a:r>
            <a:r>
              <a:rPr lang="en-US" dirty="0">
                <a:solidFill>
                  <a:srgbClr val="00B050"/>
                </a:solidFill>
              </a:rPr>
              <a:t>Good as is</a:t>
            </a:r>
            <a:r>
              <a:rPr lang="en-US" dirty="0"/>
              <a:t>; </a:t>
            </a:r>
            <a:r>
              <a:rPr lang="en-US" dirty="0">
                <a:solidFill>
                  <a:srgbClr val="FF0000"/>
                </a:solidFill>
              </a:rPr>
              <a:t>Problematic form</a:t>
            </a:r>
            <a:r>
              <a:rPr lang="en-US" dirty="0"/>
              <a:t>; </a:t>
            </a:r>
            <a:r>
              <a:rPr lang="en-US" dirty="0">
                <a:solidFill>
                  <a:srgbClr val="7030A0"/>
                </a:solidFill>
              </a:rPr>
              <a:t>Unclear or ambiguous</a:t>
            </a:r>
          </a:p>
        </p:txBody>
      </p:sp>
    </p:spTree>
    <p:extLst>
      <p:ext uri="{BB962C8B-B14F-4D97-AF65-F5344CB8AC3E}">
        <p14:creationId xmlns:p14="http://schemas.microsoft.com/office/powerpoint/2010/main" val="1975828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55ECA-9F66-EA87-637B-230DFCD0A634}"/>
              </a:ext>
            </a:extLst>
          </p:cNvPr>
          <p:cNvSpPr>
            <a:spLocks noGrp="1"/>
          </p:cNvSpPr>
          <p:nvPr>
            <p:ph type="title"/>
          </p:nvPr>
        </p:nvSpPr>
        <p:spPr/>
        <p:txBody>
          <a:bodyPr/>
          <a:lstStyle/>
          <a:p>
            <a:r>
              <a:rPr lang="en-US" dirty="0"/>
              <a:t>Finishing with using the plural</a:t>
            </a:r>
          </a:p>
        </p:txBody>
      </p:sp>
      <p:sp>
        <p:nvSpPr>
          <p:cNvPr id="4" name="Text Placeholder 3">
            <a:extLst>
              <a:ext uri="{FF2B5EF4-FFF2-40B4-BE49-F238E27FC236}">
                <a16:creationId xmlns:a16="http://schemas.microsoft.com/office/drawing/2014/main" id="{0A0AB36C-793C-03F0-CA78-8D8C5DA4869F}"/>
              </a:ext>
            </a:extLst>
          </p:cNvPr>
          <p:cNvSpPr>
            <a:spLocks noGrp="1"/>
          </p:cNvSpPr>
          <p:nvPr>
            <p:ph type="body" sz="half" idx="2"/>
          </p:nvPr>
        </p:nvSpPr>
        <p:spPr>
          <a:xfrm>
            <a:off x="839788" y="2057400"/>
            <a:ext cx="3932237" cy="3940728"/>
          </a:xfrm>
        </p:spPr>
        <p:txBody>
          <a:bodyPr>
            <a:normAutofit/>
          </a:bodyPr>
          <a:lstStyle/>
          <a:p>
            <a:r>
              <a:rPr lang="en-US" dirty="0"/>
              <a:t>Following the problematic use of the singular “millet” in the last paragraph on the previous slide, the plural “millets” is again used here</a:t>
            </a:r>
          </a:p>
          <a:p>
            <a:r>
              <a:rPr lang="en-US" dirty="0"/>
              <a:t>This article includes important information on millets. But the reader must navigate several shifts in number. Some of these make complete sense (when discussing a specific kind of millet), while others are potentially confusing (e.g., use of “millet” in discussing these cereals’ importance in addressing food issues, but then “millets” when discussing their broader importance </a:t>
            </a:r>
            <a:r>
              <a:rPr lang="en-US" dirty="0" err="1"/>
              <a:t>wrt</a:t>
            </a:r>
            <a:r>
              <a:rPr lang="en-US" dirty="0"/>
              <a:t> water, climate &amp; nutrition)</a:t>
            </a:r>
          </a:p>
          <a:p>
            <a:r>
              <a:rPr lang="en-US" i="1" dirty="0"/>
              <a:t>(The plant held by a woman’s hand in the photo is another millet, called ragi or finger millet – </a:t>
            </a:r>
            <a:r>
              <a:rPr lang="en-US" dirty="0"/>
              <a:t>Eleusine coracana</a:t>
            </a:r>
            <a:r>
              <a:rPr lang="en-US" i="1" dirty="0"/>
              <a:t>)</a:t>
            </a:r>
          </a:p>
        </p:txBody>
      </p:sp>
      <p:pic>
        <p:nvPicPr>
          <p:cNvPr id="14" name="Picture Placeholder 13">
            <a:extLst>
              <a:ext uri="{FF2B5EF4-FFF2-40B4-BE49-F238E27FC236}">
                <a16:creationId xmlns:a16="http://schemas.microsoft.com/office/drawing/2014/main" id="{4C57C652-E8A1-B02B-1A1B-745BEAFA044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513" b="513"/>
          <a:stretch/>
        </p:blipFill>
        <p:spPr>
          <a:xfrm>
            <a:off x="5183188" y="987425"/>
            <a:ext cx="6569075" cy="4733925"/>
          </a:xfrm>
        </p:spPr>
      </p:pic>
      <p:sp>
        <p:nvSpPr>
          <p:cNvPr id="15" name="Date Placeholder 14">
            <a:extLst>
              <a:ext uri="{FF2B5EF4-FFF2-40B4-BE49-F238E27FC236}">
                <a16:creationId xmlns:a16="http://schemas.microsoft.com/office/drawing/2014/main" id="{53DADB2E-3DD7-E9FA-454C-0A41DF3BD6DD}"/>
              </a:ext>
            </a:extLst>
          </p:cNvPr>
          <p:cNvSpPr>
            <a:spLocks noGrp="1"/>
          </p:cNvSpPr>
          <p:nvPr>
            <p:ph type="dt" sz="half" idx="10"/>
          </p:nvPr>
        </p:nvSpPr>
        <p:spPr/>
        <p:txBody>
          <a:bodyPr/>
          <a:lstStyle/>
          <a:p>
            <a:r>
              <a:rPr lang="en-US" dirty="0"/>
              <a:t>28 Aug 2022</a:t>
            </a:r>
          </a:p>
        </p:txBody>
      </p:sp>
      <p:sp>
        <p:nvSpPr>
          <p:cNvPr id="17" name="Slide Number Placeholder 16">
            <a:extLst>
              <a:ext uri="{FF2B5EF4-FFF2-40B4-BE49-F238E27FC236}">
                <a16:creationId xmlns:a16="http://schemas.microsoft.com/office/drawing/2014/main" id="{3722B490-FFA4-C2EF-D5B6-158BD7946CE8}"/>
              </a:ext>
            </a:extLst>
          </p:cNvPr>
          <p:cNvSpPr>
            <a:spLocks noGrp="1"/>
          </p:cNvSpPr>
          <p:nvPr>
            <p:ph type="sldNum" sz="quarter" idx="12"/>
          </p:nvPr>
        </p:nvSpPr>
        <p:spPr/>
        <p:txBody>
          <a:bodyPr/>
          <a:lstStyle/>
          <a:p>
            <a:fld id="{A0EC7F04-9322-462F-8FED-7E54F320443F}" type="slidenum">
              <a:rPr lang="en-US" smtClean="0"/>
              <a:t>21</a:t>
            </a:fld>
            <a:endParaRPr lang="en-US"/>
          </a:p>
        </p:txBody>
      </p:sp>
      <p:sp>
        <p:nvSpPr>
          <p:cNvPr id="18" name="Footer Placeholder 4">
            <a:extLst>
              <a:ext uri="{FF2B5EF4-FFF2-40B4-BE49-F238E27FC236}">
                <a16:creationId xmlns:a16="http://schemas.microsoft.com/office/drawing/2014/main" id="{211B0441-0539-251C-7AE5-DD228BEFD74E}"/>
              </a:ext>
            </a:extLst>
          </p:cNvPr>
          <p:cNvSpPr>
            <a:spLocks noGrp="1"/>
          </p:cNvSpPr>
          <p:nvPr>
            <p:ph type="ftr" sz="quarter" idx="11"/>
          </p:nvPr>
        </p:nvSpPr>
        <p:spPr>
          <a:xfrm>
            <a:off x="3825381" y="6356350"/>
            <a:ext cx="4446164" cy="365125"/>
          </a:xfrm>
        </p:spPr>
        <p:txBody>
          <a:bodyPr/>
          <a:lstStyle/>
          <a:p>
            <a:r>
              <a:rPr lang="en-US" dirty="0"/>
              <a:t>Color code: </a:t>
            </a:r>
            <a:r>
              <a:rPr lang="en-US" dirty="0">
                <a:solidFill>
                  <a:srgbClr val="00B050"/>
                </a:solidFill>
              </a:rPr>
              <a:t>Good as is</a:t>
            </a:r>
            <a:r>
              <a:rPr lang="en-US" dirty="0"/>
              <a:t>; </a:t>
            </a:r>
            <a:r>
              <a:rPr lang="en-US" dirty="0">
                <a:solidFill>
                  <a:srgbClr val="FF0000"/>
                </a:solidFill>
              </a:rPr>
              <a:t>Problematic form</a:t>
            </a:r>
            <a:r>
              <a:rPr lang="en-US" dirty="0"/>
              <a:t>; </a:t>
            </a:r>
            <a:r>
              <a:rPr lang="en-US" dirty="0">
                <a:solidFill>
                  <a:srgbClr val="7030A0"/>
                </a:solidFill>
              </a:rPr>
              <a:t>Unclear or ambiguous</a:t>
            </a:r>
          </a:p>
        </p:txBody>
      </p:sp>
    </p:spTree>
    <p:extLst>
      <p:ext uri="{BB962C8B-B14F-4D97-AF65-F5344CB8AC3E}">
        <p14:creationId xmlns:p14="http://schemas.microsoft.com/office/powerpoint/2010/main" val="1601359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F4B7B-2169-0E86-08F0-A8A77C341C2D}"/>
              </a:ext>
            </a:extLst>
          </p:cNvPr>
          <p:cNvSpPr>
            <a:spLocks noGrp="1"/>
          </p:cNvSpPr>
          <p:nvPr>
            <p:ph type="title"/>
          </p:nvPr>
        </p:nvSpPr>
        <p:spPr/>
        <p:txBody>
          <a:bodyPr/>
          <a:lstStyle/>
          <a:p>
            <a:r>
              <a:rPr lang="en-US" dirty="0"/>
              <a:t>6. “The revival of millets is improving the lives of tribespeople in Odisha”</a:t>
            </a:r>
          </a:p>
        </p:txBody>
      </p:sp>
      <p:sp>
        <p:nvSpPr>
          <p:cNvPr id="3" name="Text Placeholder 2">
            <a:extLst>
              <a:ext uri="{FF2B5EF4-FFF2-40B4-BE49-F238E27FC236}">
                <a16:creationId xmlns:a16="http://schemas.microsoft.com/office/drawing/2014/main" id="{DF8579FD-9C7F-29C1-E8BD-1BFBC66BB379}"/>
              </a:ext>
            </a:extLst>
          </p:cNvPr>
          <p:cNvSpPr>
            <a:spLocks noGrp="1"/>
          </p:cNvSpPr>
          <p:nvPr>
            <p:ph type="body" idx="1"/>
          </p:nvPr>
        </p:nvSpPr>
        <p:spPr/>
        <p:txBody>
          <a:bodyPr>
            <a:normAutofit lnSpcReduction="10000"/>
          </a:bodyPr>
          <a:lstStyle/>
          <a:p>
            <a:r>
              <a:rPr lang="en-US" dirty="0"/>
              <a:t>A selective review of an article by </a:t>
            </a:r>
            <a:r>
              <a:rPr lang="en-US" dirty="0" err="1"/>
              <a:t>Gurvindar</a:t>
            </a:r>
            <a:r>
              <a:rPr lang="en-US" dirty="0"/>
              <a:t> Singh that appeared on Lifegate.com on 19 August 2022 </a:t>
            </a:r>
            <a:r>
              <a:rPr lang="en-US" i="1" dirty="0"/>
              <a:t>(1 slide)</a:t>
            </a:r>
          </a:p>
          <a:p>
            <a:r>
              <a:rPr lang="en-US" i="1" dirty="0">
                <a:hlinkClick r:id="rId2"/>
              </a:rPr>
              <a:t>https://www.lifegate.com/revival-of-millets-improving-conditions-tribespeople-in-odisha</a:t>
            </a:r>
            <a:r>
              <a:rPr lang="en-US" i="1" dirty="0"/>
              <a:t> </a:t>
            </a:r>
          </a:p>
        </p:txBody>
      </p:sp>
      <p:sp>
        <p:nvSpPr>
          <p:cNvPr id="4" name="Date Placeholder 3">
            <a:extLst>
              <a:ext uri="{FF2B5EF4-FFF2-40B4-BE49-F238E27FC236}">
                <a16:creationId xmlns:a16="http://schemas.microsoft.com/office/drawing/2014/main" id="{F7849E62-4A28-8A33-A693-3809A75D5F56}"/>
              </a:ext>
            </a:extLst>
          </p:cNvPr>
          <p:cNvSpPr>
            <a:spLocks noGrp="1"/>
          </p:cNvSpPr>
          <p:nvPr>
            <p:ph type="dt" sz="half" idx="10"/>
          </p:nvPr>
        </p:nvSpPr>
        <p:spPr/>
        <p:txBody>
          <a:bodyPr/>
          <a:lstStyle/>
          <a:p>
            <a:r>
              <a:rPr lang="en-US" dirty="0"/>
              <a:t>28 Aug 2022</a:t>
            </a:r>
          </a:p>
        </p:txBody>
      </p:sp>
      <p:sp>
        <p:nvSpPr>
          <p:cNvPr id="6" name="Slide Number Placeholder 5">
            <a:extLst>
              <a:ext uri="{FF2B5EF4-FFF2-40B4-BE49-F238E27FC236}">
                <a16:creationId xmlns:a16="http://schemas.microsoft.com/office/drawing/2014/main" id="{B8558D48-FEC4-D117-8103-83BFA37E4673}"/>
              </a:ext>
            </a:extLst>
          </p:cNvPr>
          <p:cNvSpPr>
            <a:spLocks noGrp="1"/>
          </p:cNvSpPr>
          <p:nvPr>
            <p:ph type="sldNum" sz="quarter" idx="12"/>
          </p:nvPr>
        </p:nvSpPr>
        <p:spPr/>
        <p:txBody>
          <a:bodyPr/>
          <a:lstStyle/>
          <a:p>
            <a:fld id="{A0EC7F04-9322-462F-8FED-7E54F320443F}" type="slidenum">
              <a:rPr lang="en-US" smtClean="0"/>
              <a:t>22</a:t>
            </a:fld>
            <a:endParaRPr lang="en-US"/>
          </a:p>
        </p:txBody>
      </p:sp>
      <p:pic>
        <p:nvPicPr>
          <p:cNvPr id="7" name="Picture 6">
            <a:extLst>
              <a:ext uri="{FF2B5EF4-FFF2-40B4-BE49-F238E27FC236}">
                <a16:creationId xmlns:a16="http://schemas.microsoft.com/office/drawing/2014/main" id="{0BB65338-CAB0-3EDB-C6BF-D1A11EE224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689" y="543462"/>
            <a:ext cx="11434622" cy="228692"/>
          </a:xfrm>
          <a:prstGeom prst="rect">
            <a:avLst/>
          </a:prstGeom>
        </p:spPr>
      </p:pic>
    </p:spTree>
    <p:extLst>
      <p:ext uri="{BB962C8B-B14F-4D97-AF65-F5344CB8AC3E}">
        <p14:creationId xmlns:p14="http://schemas.microsoft.com/office/powerpoint/2010/main" val="3111470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CD563-52E5-E965-169F-4750C66918E1}"/>
              </a:ext>
            </a:extLst>
          </p:cNvPr>
          <p:cNvSpPr>
            <a:spLocks noGrp="1"/>
          </p:cNvSpPr>
          <p:nvPr>
            <p:ph type="title"/>
          </p:nvPr>
        </p:nvSpPr>
        <p:spPr/>
        <p:txBody>
          <a:bodyPr/>
          <a:lstStyle/>
          <a:p>
            <a:r>
              <a:rPr lang="en-US" dirty="0"/>
              <a:t>Overall, a good example</a:t>
            </a:r>
          </a:p>
        </p:txBody>
      </p:sp>
      <p:pic>
        <p:nvPicPr>
          <p:cNvPr id="11" name="Picture Placeholder 10">
            <a:extLst>
              <a:ext uri="{FF2B5EF4-FFF2-40B4-BE49-F238E27FC236}">
                <a16:creationId xmlns:a16="http://schemas.microsoft.com/office/drawing/2014/main" id="{7BB08D8C-7EBB-643A-F61C-85D3C3B0450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4470" b="4470"/>
          <a:stretch>
            <a:fillRect/>
          </a:stretch>
        </p:blipFill>
        <p:spPr>
          <a:xfrm>
            <a:off x="5183188" y="804863"/>
            <a:ext cx="6172200" cy="5056187"/>
          </a:xfrm>
        </p:spPr>
      </p:pic>
      <p:sp>
        <p:nvSpPr>
          <p:cNvPr id="4" name="Text Placeholder 3">
            <a:extLst>
              <a:ext uri="{FF2B5EF4-FFF2-40B4-BE49-F238E27FC236}">
                <a16:creationId xmlns:a16="http://schemas.microsoft.com/office/drawing/2014/main" id="{CA5549C2-584F-A9F2-7B09-1D1E51355778}"/>
              </a:ext>
            </a:extLst>
          </p:cNvPr>
          <p:cNvSpPr>
            <a:spLocks noGrp="1"/>
          </p:cNvSpPr>
          <p:nvPr>
            <p:ph type="body" sz="half" idx="2"/>
          </p:nvPr>
        </p:nvSpPr>
        <p:spPr>
          <a:xfrm>
            <a:off x="813732" y="2057400"/>
            <a:ext cx="3958293" cy="3811588"/>
          </a:xfrm>
        </p:spPr>
        <p:txBody>
          <a:bodyPr/>
          <a:lstStyle/>
          <a:p>
            <a:r>
              <a:rPr lang="en-US" dirty="0"/>
              <a:t>This article uses the plural, “millets,” quite consistently</a:t>
            </a:r>
          </a:p>
          <a:p>
            <a:r>
              <a:rPr lang="en-US" dirty="0"/>
              <a:t>At the same time, it uses the singular form, “millet,” as a modifier (“millet farming,” “millet plants,” “millet production”)</a:t>
            </a:r>
          </a:p>
          <a:p>
            <a:r>
              <a:rPr lang="en-US" dirty="0"/>
              <a:t>However, the reference to “35 varieties of millet” would be more helpful as, say, “35 varieties of 3 millets” (assuming that the three millets mentioned earlier in the article – finger, little, &amp; foxtail – are the only ones involved)</a:t>
            </a:r>
          </a:p>
          <a:p>
            <a:r>
              <a:rPr lang="en-US" dirty="0"/>
              <a:t>An editing error in the name of OMM (Millet instead of Millets) is an example of the need for attention to the forms used (which a spell check won’t flag)</a:t>
            </a:r>
          </a:p>
          <a:p>
            <a:endParaRPr lang="en-US" dirty="0"/>
          </a:p>
        </p:txBody>
      </p:sp>
      <p:sp>
        <p:nvSpPr>
          <p:cNvPr id="5" name="Date Placeholder 4">
            <a:extLst>
              <a:ext uri="{FF2B5EF4-FFF2-40B4-BE49-F238E27FC236}">
                <a16:creationId xmlns:a16="http://schemas.microsoft.com/office/drawing/2014/main" id="{CE798E3D-A031-60DB-DC6A-8BE8F067CADD}"/>
              </a:ext>
            </a:extLst>
          </p:cNvPr>
          <p:cNvSpPr>
            <a:spLocks noGrp="1"/>
          </p:cNvSpPr>
          <p:nvPr>
            <p:ph type="dt" sz="half" idx="10"/>
          </p:nvPr>
        </p:nvSpPr>
        <p:spPr/>
        <p:txBody>
          <a:bodyPr/>
          <a:lstStyle/>
          <a:p>
            <a:r>
              <a:rPr lang="en-US" dirty="0"/>
              <a:t>28 Aug 2022</a:t>
            </a:r>
          </a:p>
        </p:txBody>
      </p:sp>
      <p:sp>
        <p:nvSpPr>
          <p:cNvPr id="7" name="Slide Number Placeholder 6">
            <a:extLst>
              <a:ext uri="{FF2B5EF4-FFF2-40B4-BE49-F238E27FC236}">
                <a16:creationId xmlns:a16="http://schemas.microsoft.com/office/drawing/2014/main" id="{79F64C18-3DC7-4888-1E40-C1D0A1702721}"/>
              </a:ext>
            </a:extLst>
          </p:cNvPr>
          <p:cNvSpPr>
            <a:spLocks noGrp="1"/>
          </p:cNvSpPr>
          <p:nvPr>
            <p:ph type="sldNum" sz="quarter" idx="12"/>
          </p:nvPr>
        </p:nvSpPr>
        <p:spPr/>
        <p:txBody>
          <a:bodyPr/>
          <a:lstStyle/>
          <a:p>
            <a:fld id="{A0EC7F04-9322-462F-8FED-7E54F320443F}" type="slidenum">
              <a:rPr lang="en-US" smtClean="0"/>
              <a:t>23</a:t>
            </a:fld>
            <a:endParaRPr lang="en-US"/>
          </a:p>
        </p:txBody>
      </p:sp>
      <p:sp>
        <p:nvSpPr>
          <p:cNvPr id="12" name="Footer Placeholder 4">
            <a:extLst>
              <a:ext uri="{FF2B5EF4-FFF2-40B4-BE49-F238E27FC236}">
                <a16:creationId xmlns:a16="http://schemas.microsoft.com/office/drawing/2014/main" id="{F264F7C2-C9F9-E755-2F78-8CAC2980F747}"/>
              </a:ext>
            </a:extLst>
          </p:cNvPr>
          <p:cNvSpPr>
            <a:spLocks noGrp="1"/>
          </p:cNvSpPr>
          <p:nvPr>
            <p:ph type="ftr" sz="quarter" idx="11"/>
          </p:nvPr>
        </p:nvSpPr>
        <p:spPr>
          <a:xfrm>
            <a:off x="3825381" y="6356350"/>
            <a:ext cx="4446164" cy="365125"/>
          </a:xfrm>
        </p:spPr>
        <p:txBody>
          <a:bodyPr/>
          <a:lstStyle/>
          <a:p>
            <a:r>
              <a:rPr lang="en-US" dirty="0"/>
              <a:t>Color code: </a:t>
            </a:r>
            <a:r>
              <a:rPr lang="en-US" dirty="0">
                <a:solidFill>
                  <a:srgbClr val="00B050"/>
                </a:solidFill>
              </a:rPr>
              <a:t>Good as is</a:t>
            </a:r>
            <a:r>
              <a:rPr lang="en-US" dirty="0"/>
              <a:t>; </a:t>
            </a:r>
            <a:r>
              <a:rPr lang="en-US" dirty="0">
                <a:solidFill>
                  <a:srgbClr val="FF0000"/>
                </a:solidFill>
              </a:rPr>
              <a:t>Problematic form</a:t>
            </a:r>
            <a:r>
              <a:rPr lang="en-US" dirty="0"/>
              <a:t>; </a:t>
            </a:r>
            <a:r>
              <a:rPr lang="en-US" dirty="0">
                <a:solidFill>
                  <a:srgbClr val="7030A0"/>
                </a:solidFill>
              </a:rPr>
              <a:t>Unclear or ambiguous</a:t>
            </a:r>
          </a:p>
        </p:txBody>
      </p:sp>
    </p:spTree>
    <p:extLst>
      <p:ext uri="{BB962C8B-B14F-4D97-AF65-F5344CB8AC3E}">
        <p14:creationId xmlns:p14="http://schemas.microsoft.com/office/powerpoint/2010/main" val="3631169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F2566-B2AA-AD06-246B-C4B06109A105}"/>
              </a:ext>
            </a:extLst>
          </p:cNvPr>
          <p:cNvSpPr>
            <a:spLocks noGrp="1"/>
          </p:cNvSpPr>
          <p:nvPr>
            <p:ph type="title"/>
          </p:nvPr>
        </p:nvSpPr>
        <p:spPr/>
        <p:txBody>
          <a:bodyPr/>
          <a:lstStyle/>
          <a:p>
            <a:r>
              <a:rPr lang="en-US" dirty="0"/>
              <a:t>Millet vs. millets</a:t>
            </a:r>
          </a:p>
        </p:txBody>
      </p:sp>
      <p:sp>
        <p:nvSpPr>
          <p:cNvPr id="3" name="Text Placeholder 2">
            <a:extLst>
              <a:ext uri="{FF2B5EF4-FFF2-40B4-BE49-F238E27FC236}">
                <a16:creationId xmlns:a16="http://schemas.microsoft.com/office/drawing/2014/main" id="{112D51E7-0131-90B4-3132-F990C24DCF05}"/>
              </a:ext>
            </a:extLst>
          </p:cNvPr>
          <p:cNvSpPr>
            <a:spLocks noGrp="1"/>
          </p:cNvSpPr>
          <p:nvPr>
            <p:ph type="body" idx="1"/>
          </p:nvPr>
        </p:nvSpPr>
        <p:spPr/>
        <p:txBody>
          <a:bodyPr>
            <a:normAutofit fontScale="92500" lnSpcReduction="10000"/>
          </a:bodyPr>
          <a:lstStyle/>
          <a:p>
            <a:r>
              <a:rPr lang="en-US" dirty="0"/>
              <a:t>Don Osborn, East Lansing, MI, US</a:t>
            </a:r>
          </a:p>
          <a:p>
            <a:r>
              <a:rPr lang="en-US" dirty="0"/>
              <a:t>Version 2, 28 August 2022</a:t>
            </a:r>
          </a:p>
          <a:p>
            <a:r>
              <a:rPr lang="en-US" i="1" dirty="0"/>
              <a:t>This work is licensed under a Creative Commons Attribution-</a:t>
            </a:r>
            <a:r>
              <a:rPr lang="en-US" i="1" dirty="0" err="1"/>
              <a:t>NonCommercial</a:t>
            </a:r>
            <a:r>
              <a:rPr lang="en-US" i="1" dirty="0"/>
              <a:t>-</a:t>
            </a:r>
            <a:r>
              <a:rPr lang="en-US" i="1" dirty="0" err="1"/>
              <a:t>ShareAlike</a:t>
            </a:r>
            <a:r>
              <a:rPr lang="en-US" i="1" dirty="0"/>
              <a:t> 4.0 International License, </a:t>
            </a:r>
            <a:r>
              <a:rPr lang="en-US" i="1" dirty="0">
                <a:hlinkClick r:id="rId2"/>
              </a:rPr>
              <a:t>https://creativecommons.org/licenses/by-nc-sa/4.0/</a:t>
            </a:r>
            <a:r>
              <a:rPr lang="en-US" i="1" dirty="0"/>
              <a:t> </a:t>
            </a:r>
          </a:p>
        </p:txBody>
      </p:sp>
      <p:pic>
        <p:nvPicPr>
          <p:cNvPr id="5" name="Picture 4">
            <a:extLst>
              <a:ext uri="{FF2B5EF4-FFF2-40B4-BE49-F238E27FC236}">
                <a16:creationId xmlns:a16="http://schemas.microsoft.com/office/drawing/2014/main" id="{446EFFF7-9F27-6F8D-735F-DE0ABD879C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689" y="543462"/>
            <a:ext cx="11434622" cy="228692"/>
          </a:xfrm>
          <a:prstGeom prst="rect">
            <a:avLst/>
          </a:prstGeom>
        </p:spPr>
      </p:pic>
      <p:pic>
        <p:nvPicPr>
          <p:cNvPr id="7" name="Picture 6">
            <a:extLst>
              <a:ext uri="{FF2B5EF4-FFF2-40B4-BE49-F238E27FC236}">
                <a16:creationId xmlns:a16="http://schemas.microsoft.com/office/drawing/2014/main" id="{0B67D0B5-ABCC-A703-E39B-93606C6FFE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689" y="6200192"/>
            <a:ext cx="11434622" cy="228692"/>
          </a:xfrm>
          <a:prstGeom prst="rect">
            <a:avLst/>
          </a:prstGeom>
        </p:spPr>
      </p:pic>
    </p:spTree>
    <p:extLst>
      <p:ext uri="{BB962C8B-B14F-4D97-AF65-F5344CB8AC3E}">
        <p14:creationId xmlns:p14="http://schemas.microsoft.com/office/powerpoint/2010/main" val="1712874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E173A-CDCB-7D41-FE71-C3D1ACADC002}"/>
              </a:ext>
            </a:extLst>
          </p:cNvPr>
          <p:cNvSpPr>
            <a:spLocks noGrp="1"/>
          </p:cNvSpPr>
          <p:nvPr>
            <p:ph type="title"/>
          </p:nvPr>
        </p:nvSpPr>
        <p:spPr/>
        <p:txBody>
          <a:bodyPr/>
          <a:lstStyle/>
          <a:p>
            <a:r>
              <a:rPr lang="en-US" dirty="0"/>
              <a:t>How this is presented</a:t>
            </a:r>
          </a:p>
        </p:txBody>
      </p:sp>
      <p:sp>
        <p:nvSpPr>
          <p:cNvPr id="3" name="Content Placeholder 2">
            <a:extLst>
              <a:ext uri="{FF2B5EF4-FFF2-40B4-BE49-F238E27FC236}">
                <a16:creationId xmlns:a16="http://schemas.microsoft.com/office/drawing/2014/main" id="{42EC2095-A67B-B631-8D0A-382D7F0967EF}"/>
              </a:ext>
            </a:extLst>
          </p:cNvPr>
          <p:cNvSpPr>
            <a:spLocks noGrp="1"/>
          </p:cNvSpPr>
          <p:nvPr>
            <p:ph idx="1"/>
          </p:nvPr>
        </p:nvSpPr>
        <p:spPr>
          <a:xfrm>
            <a:off x="838200" y="1476462"/>
            <a:ext cx="10444993" cy="4748169"/>
          </a:xfrm>
        </p:spPr>
        <p:txBody>
          <a:bodyPr>
            <a:normAutofit lnSpcReduction="10000"/>
          </a:bodyPr>
          <a:lstStyle/>
          <a:p>
            <a:r>
              <a:rPr lang="en-US" dirty="0"/>
              <a:t>This presentation shows example images from online articles &amp; webpages, with added markup, comments &amp; suggestions</a:t>
            </a:r>
          </a:p>
          <a:p>
            <a:r>
              <a:rPr lang="en-US" dirty="0"/>
              <a:t>Each article/webpage reviewed is indicated in section title slides, with 1-3 slides following, each with an image &amp; text</a:t>
            </a:r>
          </a:p>
          <a:p>
            <a:r>
              <a:rPr lang="en-US" dirty="0"/>
              <a:t>Color underlining (also noted in footer) is used on the images for: </a:t>
            </a:r>
            <a:r>
              <a:rPr lang="en-US" dirty="0">
                <a:solidFill>
                  <a:srgbClr val="00B050"/>
                </a:solidFill>
              </a:rPr>
              <a:t>plural, &amp; appropriate use of singular (&amp; of “varieties”)</a:t>
            </a:r>
            <a:r>
              <a:rPr lang="en-US" dirty="0"/>
              <a:t>; </a:t>
            </a:r>
            <a:r>
              <a:rPr lang="en-US" dirty="0">
                <a:solidFill>
                  <a:srgbClr val="FF0000"/>
                </a:solidFill>
              </a:rPr>
              <a:t>problematic use of singular form</a:t>
            </a:r>
            <a:r>
              <a:rPr lang="en-US" dirty="0"/>
              <a:t>; and </a:t>
            </a:r>
            <a:r>
              <a:rPr lang="en-US" dirty="0">
                <a:solidFill>
                  <a:srgbClr val="7030A0"/>
                </a:solidFill>
              </a:rPr>
              <a:t>unclear or ambiguous wording</a:t>
            </a:r>
            <a:endParaRPr lang="en-US" dirty="0"/>
          </a:p>
          <a:p>
            <a:r>
              <a:rPr lang="en-US" dirty="0"/>
              <a:t>Explanations of the issues identified, and suggestions how the wording could be improved, accompany each image</a:t>
            </a:r>
          </a:p>
          <a:p>
            <a:r>
              <a:rPr lang="en-US" dirty="0"/>
              <a:t>This presentation does not otherwise review content</a:t>
            </a:r>
          </a:p>
          <a:p>
            <a:r>
              <a:rPr lang="en-US" dirty="0"/>
              <a:t>The order of the items reviewed is roughly chronological</a:t>
            </a:r>
          </a:p>
        </p:txBody>
      </p:sp>
      <p:sp>
        <p:nvSpPr>
          <p:cNvPr id="4" name="Date Placeholder 3">
            <a:extLst>
              <a:ext uri="{FF2B5EF4-FFF2-40B4-BE49-F238E27FC236}">
                <a16:creationId xmlns:a16="http://schemas.microsoft.com/office/drawing/2014/main" id="{2E091AB8-B88F-9DDB-D17D-FD3BF65F94E6}"/>
              </a:ext>
            </a:extLst>
          </p:cNvPr>
          <p:cNvSpPr>
            <a:spLocks noGrp="1"/>
          </p:cNvSpPr>
          <p:nvPr>
            <p:ph type="dt" sz="half" idx="10"/>
          </p:nvPr>
        </p:nvSpPr>
        <p:spPr/>
        <p:txBody>
          <a:bodyPr/>
          <a:lstStyle/>
          <a:p>
            <a:r>
              <a:rPr lang="en-US" dirty="0"/>
              <a:t>28 Aug 2022</a:t>
            </a:r>
          </a:p>
        </p:txBody>
      </p:sp>
      <p:sp>
        <p:nvSpPr>
          <p:cNvPr id="5" name="Footer Placeholder 4">
            <a:extLst>
              <a:ext uri="{FF2B5EF4-FFF2-40B4-BE49-F238E27FC236}">
                <a16:creationId xmlns:a16="http://schemas.microsoft.com/office/drawing/2014/main" id="{8E7AACA1-2992-02F8-D063-8416C1DF1AC0}"/>
              </a:ext>
            </a:extLst>
          </p:cNvPr>
          <p:cNvSpPr>
            <a:spLocks noGrp="1"/>
          </p:cNvSpPr>
          <p:nvPr>
            <p:ph type="ftr" sz="quarter" idx="11"/>
          </p:nvPr>
        </p:nvSpPr>
        <p:spPr>
          <a:xfrm>
            <a:off x="3917659" y="6356350"/>
            <a:ext cx="4286774" cy="365125"/>
          </a:xfrm>
        </p:spPr>
        <p:txBody>
          <a:bodyPr/>
          <a:lstStyle/>
          <a:p>
            <a:r>
              <a:rPr lang="en-US" dirty="0"/>
              <a:t>Color code: </a:t>
            </a:r>
            <a:r>
              <a:rPr lang="en-US" dirty="0">
                <a:solidFill>
                  <a:srgbClr val="00B050"/>
                </a:solidFill>
              </a:rPr>
              <a:t>Good as is</a:t>
            </a:r>
            <a:r>
              <a:rPr lang="en-US" dirty="0"/>
              <a:t>; </a:t>
            </a:r>
            <a:r>
              <a:rPr lang="en-US" dirty="0">
                <a:solidFill>
                  <a:srgbClr val="FF0000"/>
                </a:solidFill>
              </a:rPr>
              <a:t>Problematic form</a:t>
            </a:r>
            <a:r>
              <a:rPr lang="en-US" dirty="0"/>
              <a:t>; </a:t>
            </a:r>
            <a:r>
              <a:rPr lang="en-US" dirty="0">
                <a:solidFill>
                  <a:srgbClr val="7030A0"/>
                </a:solidFill>
              </a:rPr>
              <a:t>Unclear or ambiguous</a:t>
            </a:r>
          </a:p>
        </p:txBody>
      </p:sp>
      <p:sp>
        <p:nvSpPr>
          <p:cNvPr id="6" name="Slide Number Placeholder 5">
            <a:extLst>
              <a:ext uri="{FF2B5EF4-FFF2-40B4-BE49-F238E27FC236}">
                <a16:creationId xmlns:a16="http://schemas.microsoft.com/office/drawing/2014/main" id="{2280F12A-3AA0-E473-9CD9-EF14151A39FA}"/>
              </a:ext>
            </a:extLst>
          </p:cNvPr>
          <p:cNvSpPr>
            <a:spLocks noGrp="1"/>
          </p:cNvSpPr>
          <p:nvPr>
            <p:ph type="sldNum" sz="quarter" idx="12"/>
          </p:nvPr>
        </p:nvSpPr>
        <p:spPr/>
        <p:txBody>
          <a:bodyPr/>
          <a:lstStyle/>
          <a:p>
            <a:fld id="{A0EC7F04-9322-462F-8FED-7E54F320443F}" type="slidenum">
              <a:rPr lang="en-US" smtClean="0"/>
              <a:t>3</a:t>
            </a:fld>
            <a:endParaRPr lang="en-US"/>
          </a:p>
        </p:txBody>
      </p:sp>
    </p:spTree>
    <p:extLst>
      <p:ext uri="{BB962C8B-B14F-4D97-AF65-F5344CB8AC3E}">
        <p14:creationId xmlns:p14="http://schemas.microsoft.com/office/powerpoint/2010/main" val="2980401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57142-7A67-7C34-9891-AE45FF2423CB}"/>
              </a:ext>
            </a:extLst>
          </p:cNvPr>
          <p:cNvSpPr>
            <a:spLocks noGrp="1"/>
          </p:cNvSpPr>
          <p:nvPr>
            <p:ph type="title"/>
          </p:nvPr>
        </p:nvSpPr>
        <p:spPr/>
        <p:txBody>
          <a:bodyPr/>
          <a:lstStyle/>
          <a:p>
            <a:r>
              <a:rPr lang="en-US" dirty="0"/>
              <a:t>Summary of observations up front</a:t>
            </a:r>
          </a:p>
        </p:txBody>
      </p:sp>
      <p:sp>
        <p:nvSpPr>
          <p:cNvPr id="3" name="Content Placeholder 2">
            <a:extLst>
              <a:ext uri="{FF2B5EF4-FFF2-40B4-BE49-F238E27FC236}">
                <a16:creationId xmlns:a16="http://schemas.microsoft.com/office/drawing/2014/main" id="{160070F6-8D06-82E7-02A5-4B2437965274}"/>
              </a:ext>
            </a:extLst>
          </p:cNvPr>
          <p:cNvSpPr>
            <a:spLocks noGrp="1"/>
          </p:cNvSpPr>
          <p:nvPr>
            <p:ph idx="1"/>
          </p:nvPr>
        </p:nvSpPr>
        <p:spPr>
          <a:xfrm>
            <a:off x="838200" y="1690688"/>
            <a:ext cx="10515600" cy="4351338"/>
          </a:xfrm>
        </p:spPr>
        <p:txBody>
          <a:bodyPr/>
          <a:lstStyle/>
          <a:p>
            <a:r>
              <a:rPr lang="en-US" dirty="0"/>
              <a:t>Mixed plural &amp; singular forms (even if latter may be intended as “mass-noun”), with the following patterns:</a:t>
            </a:r>
          </a:p>
          <a:p>
            <a:pPr lvl="1"/>
            <a:r>
              <a:rPr lang="en-US" dirty="0"/>
              <a:t>Interspersed, or “back and forth” more than once</a:t>
            </a:r>
          </a:p>
          <a:p>
            <a:pPr lvl="1"/>
            <a:r>
              <a:rPr lang="en-US" dirty="0"/>
              <a:t>Shift from consistent use of one form to another in mid article</a:t>
            </a:r>
          </a:p>
          <a:p>
            <a:pPr lvl="1"/>
            <a:r>
              <a:rPr lang="en-US" dirty="0"/>
              <a:t>Use of singular form, but brief use of plural before returning to singular</a:t>
            </a:r>
          </a:p>
          <a:p>
            <a:r>
              <a:rPr lang="en-US" dirty="0"/>
              <a:t>Occasional misuse of “variety” or “varieties” where “species” would be the operant concept – each millet species has its own varieties</a:t>
            </a:r>
          </a:p>
          <a:p>
            <a:pPr lvl="1"/>
            <a:r>
              <a:rPr lang="en-US" dirty="0"/>
              <a:t>This seems to track with inconsistent use of “millet” &amp; “millets”</a:t>
            </a:r>
          </a:p>
          <a:p>
            <a:r>
              <a:rPr lang="en-US" dirty="0"/>
              <a:t>Lack of clarity in transitions between, or in reference to, different terms</a:t>
            </a:r>
          </a:p>
        </p:txBody>
      </p:sp>
      <p:sp>
        <p:nvSpPr>
          <p:cNvPr id="4" name="Date Placeholder 3">
            <a:extLst>
              <a:ext uri="{FF2B5EF4-FFF2-40B4-BE49-F238E27FC236}">
                <a16:creationId xmlns:a16="http://schemas.microsoft.com/office/drawing/2014/main" id="{A4FC1F05-C037-CEEF-40C4-FBDFD64AA187}"/>
              </a:ext>
            </a:extLst>
          </p:cNvPr>
          <p:cNvSpPr>
            <a:spLocks noGrp="1"/>
          </p:cNvSpPr>
          <p:nvPr>
            <p:ph type="dt" sz="half" idx="10"/>
          </p:nvPr>
        </p:nvSpPr>
        <p:spPr/>
        <p:txBody>
          <a:bodyPr/>
          <a:lstStyle/>
          <a:p>
            <a:r>
              <a:rPr lang="en-US" dirty="0"/>
              <a:t>28 Aug 2022</a:t>
            </a:r>
          </a:p>
        </p:txBody>
      </p:sp>
      <p:sp>
        <p:nvSpPr>
          <p:cNvPr id="6" name="Slide Number Placeholder 5">
            <a:extLst>
              <a:ext uri="{FF2B5EF4-FFF2-40B4-BE49-F238E27FC236}">
                <a16:creationId xmlns:a16="http://schemas.microsoft.com/office/drawing/2014/main" id="{296289E2-825E-B581-C32B-C997F4B2181D}"/>
              </a:ext>
            </a:extLst>
          </p:cNvPr>
          <p:cNvSpPr>
            <a:spLocks noGrp="1"/>
          </p:cNvSpPr>
          <p:nvPr>
            <p:ph type="sldNum" sz="quarter" idx="12"/>
          </p:nvPr>
        </p:nvSpPr>
        <p:spPr/>
        <p:txBody>
          <a:bodyPr/>
          <a:lstStyle/>
          <a:p>
            <a:fld id="{A0EC7F04-9322-462F-8FED-7E54F320443F}" type="slidenum">
              <a:rPr lang="en-US" smtClean="0"/>
              <a:t>4</a:t>
            </a:fld>
            <a:endParaRPr lang="en-US"/>
          </a:p>
        </p:txBody>
      </p:sp>
    </p:spTree>
    <p:extLst>
      <p:ext uri="{BB962C8B-B14F-4D97-AF65-F5344CB8AC3E}">
        <p14:creationId xmlns:p14="http://schemas.microsoft.com/office/powerpoint/2010/main" val="3088725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4973A-0254-6E75-9BD6-2B511A4321F3}"/>
              </a:ext>
            </a:extLst>
          </p:cNvPr>
          <p:cNvSpPr>
            <a:spLocks noGrp="1"/>
          </p:cNvSpPr>
          <p:nvPr>
            <p:ph type="title"/>
          </p:nvPr>
        </p:nvSpPr>
        <p:spPr/>
        <p:txBody>
          <a:bodyPr/>
          <a:lstStyle/>
          <a:p>
            <a:r>
              <a:rPr lang="en-US" dirty="0"/>
              <a:t>1. “Grasses and seeds can be nutritious!”</a:t>
            </a:r>
          </a:p>
        </p:txBody>
      </p:sp>
      <p:sp>
        <p:nvSpPr>
          <p:cNvPr id="3" name="Text Placeholder 2">
            <a:extLst>
              <a:ext uri="{FF2B5EF4-FFF2-40B4-BE49-F238E27FC236}">
                <a16:creationId xmlns:a16="http://schemas.microsoft.com/office/drawing/2014/main" id="{4772D581-BDE3-30E3-3C1B-15D4C25C3576}"/>
              </a:ext>
            </a:extLst>
          </p:cNvPr>
          <p:cNvSpPr>
            <a:spLocks noGrp="1"/>
          </p:cNvSpPr>
          <p:nvPr>
            <p:ph type="body" idx="1"/>
          </p:nvPr>
        </p:nvSpPr>
        <p:spPr/>
        <p:txBody>
          <a:bodyPr/>
          <a:lstStyle/>
          <a:p>
            <a:r>
              <a:rPr lang="en-US" dirty="0"/>
              <a:t>A selective review of a section of an article by Cathy Newkirk, published online by Michigan State University Extension, 28 Aug. 2015 </a:t>
            </a:r>
            <a:r>
              <a:rPr lang="en-US" i="1" dirty="0"/>
              <a:t>(1 slide)</a:t>
            </a:r>
          </a:p>
          <a:p>
            <a:r>
              <a:rPr lang="en-US" i="1" dirty="0">
                <a:hlinkClick r:id="rId2"/>
              </a:rPr>
              <a:t>https://www.canr.msu.edu/news/grasses_and_seeds_can_be_nutritious</a:t>
            </a:r>
            <a:r>
              <a:rPr lang="en-US" i="1" dirty="0"/>
              <a:t> </a:t>
            </a:r>
          </a:p>
          <a:p>
            <a:endParaRPr lang="en-US" dirty="0"/>
          </a:p>
        </p:txBody>
      </p:sp>
      <p:sp>
        <p:nvSpPr>
          <p:cNvPr id="4" name="Date Placeholder 3">
            <a:extLst>
              <a:ext uri="{FF2B5EF4-FFF2-40B4-BE49-F238E27FC236}">
                <a16:creationId xmlns:a16="http://schemas.microsoft.com/office/drawing/2014/main" id="{8A257AC0-21FB-433F-CE64-59B1CF0528A3}"/>
              </a:ext>
            </a:extLst>
          </p:cNvPr>
          <p:cNvSpPr>
            <a:spLocks noGrp="1"/>
          </p:cNvSpPr>
          <p:nvPr>
            <p:ph type="dt" sz="half" idx="10"/>
          </p:nvPr>
        </p:nvSpPr>
        <p:spPr/>
        <p:txBody>
          <a:bodyPr/>
          <a:lstStyle/>
          <a:p>
            <a:r>
              <a:rPr lang="en-US" dirty="0"/>
              <a:t>28 Aug 2022</a:t>
            </a:r>
          </a:p>
        </p:txBody>
      </p:sp>
      <p:sp>
        <p:nvSpPr>
          <p:cNvPr id="6" name="Slide Number Placeholder 5">
            <a:extLst>
              <a:ext uri="{FF2B5EF4-FFF2-40B4-BE49-F238E27FC236}">
                <a16:creationId xmlns:a16="http://schemas.microsoft.com/office/drawing/2014/main" id="{53539B41-8A95-5255-9765-32CFA52C7ED3}"/>
              </a:ext>
            </a:extLst>
          </p:cNvPr>
          <p:cNvSpPr>
            <a:spLocks noGrp="1"/>
          </p:cNvSpPr>
          <p:nvPr>
            <p:ph type="sldNum" sz="quarter" idx="12"/>
          </p:nvPr>
        </p:nvSpPr>
        <p:spPr/>
        <p:txBody>
          <a:bodyPr/>
          <a:lstStyle/>
          <a:p>
            <a:fld id="{A0EC7F04-9322-462F-8FED-7E54F320443F}" type="slidenum">
              <a:rPr lang="en-US" smtClean="0"/>
              <a:t>5</a:t>
            </a:fld>
            <a:endParaRPr lang="en-US"/>
          </a:p>
        </p:txBody>
      </p:sp>
      <p:pic>
        <p:nvPicPr>
          <p:cNvPr id="5" name="Picture 4">
            <a:extLst>
              <a:ext uri="{FF2B5EF4-FFF2-40B4-BE49-F238E27FC236}">
                <a16:creationId xmlns:a16="http://schemas.microsoft.com/office/drawing/2014/main" id="{31A98F8D-9ED6-ADB3-CFAA-56610ED471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689" y="543462"/>
            <a:ext cx="11434622" cy="228692"/>
          </a:xfrm>
          <a:prstGeom prst="rect">
            <a:avLst/>
          </a:prstGeom>
        </p:spPr>
      </p:pic>
    </p:spTree>
    <p:extLst>
      <p:ext uri="{BB962C8B-B14F-4D97-AF65-F5344CB8AC3E}">
        <p14:creationId xmlns:p14="http://schemas.microsoft.com/office/powerpoint/2010/main" val="1479494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91EDE-002C-55AA-254A-29CBE977BE88}"/>
              </a:ext>
            </a:extLst>
          </p:cNvPr>
          <p:cNvSpPr>
            <a:spLocks noGrp="1"/>
          </p:cNvSpPr>
          <p:nvPr>
            <p:ph type="title"/>
          </p:nvPr>
        </p:nvSpPr>
        <p:spPr>
          <a:xfrm>
            <a:off x="839788" y="457200"/>
            <a:ext cx="3932237" cy="1103152"/>
          </a:xfrm>
        </p:spPr>
        <p:txBody>
          <a:bodyPr>
            <a:normAutofit/>
          </a:bodyPr>
          <a:lstStyle/>
          <a:p>
            <a:r>
              <a:rPr lang="en-US" dirty="0"/>
              <a:t>A tale of two paragraphs</a:t>
            </a:r>
          </a:p>
        </p:txBody>
      </p:sp>
      <p:pic>
        <p:nvPicPr>
          <p:cNvPr id="12" name="Picture Placeholder 11">
            <a:extLst>
              <a:ext uri="{FF2B5EF4-FFF2-40B4-BE49-F238E27FC236}">
                <a16:creationId xmlns:a16="http://schemas.microsoft.com/office/drawing/2014/main" id="{F7632AEE-616C-D8DB-02A0-93AE13B2F5C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582" r="582"/>
          <a:stretch>
            <a:fillRect/>
          </a:stretch>
        </p:blipFill>
        <p:spPr>
          <a:xfrm>
            <a:off x="5075238" y="1358900"/>
            <a:ext cx="6761162" cy="3448050"/>
          </a:xfrm>
        </p:spPr>
      </p:pic>
      <p:sp>
        <p:nvSpPr>
          <p:cNvPr id="4" name="Text Placeholder 3">
            <a:extLst>
              <a:ext uri="{FF2B5EF4-FFF2-40B4-BE49-F238E27FC236}">
                <a16:creationId xmlns:a16="http://schemas.microsoft.com/office/drawing/2014/main" id="{F36FE8C7-ABB0-1C94-5B99-B219B95D1269}"/>
              </a:ext>
            </a:extLst>
          </p:cNvPr>
          <p:cNvSpPr>
            <a:spLocks noGrp="1"/>
          </p:cNvSpPr>
          <p:nvPr>
            <p:ph type="body" sz="half" idx="2"/>
          </p:nvPr>
        </p:nvSpPr>
        <p:spPr>
          <a:xfrm>
            <a:off x="771788" y="1652631"/>
            <a:ext cx="4000238" cy="4605556"/>
          </a:xfrm>
        </p:spPr>
        <p:txBody>
          <a:bodyPr>
            <a:normAutofit/>
          </a:bodyPr>
          <a:lstStyle/>
          <a:p>
            <a:r>
              <a:rPr lang="en-US" dirty="0"/>
              <a:t>This is one section of an article on “millet, teff and amaranth,” which consists of two paragraphs on millets</a:t>
            </a:r>
          </a:p>
          <a:p>
            <a:r>
              <a:rPr lang="en-US" dirty="0"/>
              <a:t>This section is presented with the commonly seen singular form “millet,” then uses the plural to describe these grains, followed by discussion of some specific millets</a:t>
            </a:r>
          </a:p>
          <a:p>
            <a:r>
              <a:rPr lang="en-US" dirty="0"/>
              <a:t>The term “varieties,” however, generally refers to subgroups within a species. Millets are actually different species</a:t>
            </a:r>
          </a:p>
          <a:p>
            <a:r>
              <a:rPr lang="en-US" dirty="0"/>
              <a:t>The second paragraph reverts to the singular, contrasting with the previous paragraph, where several millets were mentioned. Discussion of taste, nutritional profiles, fiber &amp; protein content, and cooking characteristics across the several millets certainly presents a challenge, so this part would need a rewrite to harmonize with the previous paragraph</a:t>
            </a:r>
          </a:p>
        </p:txBody>
      </p:sp>
      <p:sp>
        <p:nvSpPr>
          <p:cNvPr id="3" name="Date Placeholder 2">
            <a:extLst>
              <a:ext uri="{FF2B5EF4-FFF2-40B4-BE49-F238E27FC236}">
                <a16:creationId xmlns:a16="http://schemas.microsoft.com/office/drawing/2014/main" id="{24D35ABF-6E24-BF0D-FE14-32AB683DB81F}"/>
              </a:ext>
            </a:extLst>
          </p:cNvPr>
          <p:cNvSpPr>
            <a:spLocks noGrp="1"/>
          </p:cNvSpPr>
          <p:nvPr>
            <p:ph type="dt" sz="half" idx="10"/>
          </p:nvPr>
        </p:nvSpPr>
        <p:spPr/>
        <p:txBody>
          <a:bodyPr/>
          <a:lstStyle/>
          <a:p>
            <a:r>
              <a:rPr lang="en-US" dirty="0"/>
              <a:t>28 Aug 2022</a:t>
            </a:r>
          </a:p>
        </p:txBody>
      </p:sp>
      <p:sp>
        <p:nvSpPr>
          <p:cNvPr id="6" name="Slide Number Placeholder 5">
            <a:extLst>
              <a:ext uri="{FF2B5EF4-FFF2-40B4-BE49-F238E27FC236}">
                <a16:creationId xmlns:a16="http://schemas.microsoft.com/office/drawing/2014/main" id="{73E7C4F3-20ED-96E9-CF9D-74614957B201}"/>
              </a:ext>
            </a:extLst>
          </p:cNvPr>
          <p:cNvSpPr>
            <a:spLocks noGrp="1"/>
          </p:cNvSpPr>
          <p:nvPr>
            <p:ph type="sldNum" sz="quarter" idx="12"/>
          </p:nvPr>
        </p:nvSpPr>
        <p:spPr/>
        <p:txBody>
          <a:bodyPr/>
          <a:lstStyle/>
          <a:p>
            <a:fld id="{A0EC7F04-9322-462F-8FED-7E54F320443F}" type="slidenum">
              <a:rPr lang="en-US" smtClean="0"/>
              <a:t>6</a:t>
            </a:fld>
            <a:endParaRPr lang="en-US"/>
          </a:p>
        </p:txBody>
      </p:sp>
      <p:sp>
        <p:nvSpPr>
          <p:cNvPr id="9" name="Footer Placeholder 4">
            <a:extLst>
              <a:ext uri="{FF2B5EF4-FFF2-40B4-BE49-F238E27FC236}">
                <a16:creationId xmlns:a16="http://schemas.microsoft.com/office/drawing/2014/main" id="{87FBB50B-DC88-1410-A1F4-83CBA2478016}"/>
              </a:ext>
            </a:extLst>
          </p:cNvPr>
          <p:cNvSpPr>
            <a:spLocks noGrp="1"/>
          </p:cNvSpPr>
          <p:nvPr>
            <p:ph type="ftr" sz="quarter" idx="11"/>
          </p:nvPr>
        </p:nvSpPr>
        <p:spPr>
          <a:xfrm>
            <a:off x="3825381" y="6356350"/>
            <a:ext cx="4446164" cy="365125"/>
          </a:xfrm>
        </p:spPr>
        <p:txBody>
          <a:bodyPr/>
          <a:lstStyle/>
          <a:p>
            <a:r>
              <a:rPr lang="en-US" dirty="0"/>
              <a:t>Color code: </a:t>
            </a:r>
            <a:r>
              <a:rPr lang="en-US" dirty="0">
                <a:solidFill>
                  <a:srgbClr val="00B050"/>
                </a:solidFill>
              </a:rPr>
              <a:t>Good as is</a:t>
            </a:r>
            <a:r>
              <a:rPr lang="en-US" dirty="0"/>
              <a:t>; </a:t>
            </a:r>
            <a:r>
              <a:rPr lang="en-US" dirty="0">
                <a:solidFill>
                  <a:srgbClr val="FF0000"/>
                </a:solidFill>
              </a:rPr>
              <a:t>Problematic form</a:t>
            </a:r>
            <a:r>
              <a:rPr lang="en-US" dirty="0"/>
              <a:t>; </a:t>
            </a:r>
            <a:r>
              <a:rPr lang="en-US" dirty="0">
                <a:solidFill>
                  <a:srgbClr val="7030A0"/>
                </a:solidFill>
              </a:rPr>
              <a:t>Unclear or ambiguous</a:t>
            </a:r>
          </a:p>
        </p:txBody>
      </p:sp>
    </p:spTree>
    <p:extLst>
      <p:ext uri="{BB962C8B-B14F-4D97-AF65-F5344CB8AC3E}">
        <p14:creationId xmlns:p14="http://schemas.microsoft.com/office/powerpoint/2010/main" val="794328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4973A-0254-6E75-9BD6-2B511A4321F3}"/>
              </a:ext>
            </a:extLst>
          </p:cNvPr>
          <p:cNvSpPr>
            <a:spLocks noGrp="1"/>
          </p:cNvSpPr>
          <p:nvPr>
            <p:ph type="title"/>
          </p:nvPr>
        </p:nvSpPr>
        <p:spPr/>
        <p:txBody>
          <a:bodyPr/>
          <a:lstStyle/>
          <a:p>
            <a:r>
              <a:rPr lang="en-US" dirty="0"/>
              <a:t>2. “Millet: How A Trendy Ancient Grain Turned Nomads Into Farmers”</a:t>
            </a:r>
          </a:p>
        </p:txBody>
      </p:sp>
      <p:sp>
        <p:nvSpPr>
          <p:cNvPr id="3" name="Text Placeholder 2">
            <a:extLst>
              <a:ext uri="{FF2B5EF4-FFF2-40B4-BE49-F238E27FC236}">
                <a16:creationId xmlns:a16="http://schemas.microsoft.com/office/drawing/2014/main" id="{4772D581-BDE3-30E3-3C1B-15D4C25C3576}"/>
              </a:ext>
            </a:extLst>
          </p:cNvPr>
          <p:cNvSpPr>
            <a:spLocks noGrp="1"/>
          </p:cNvSpPr>
          <p:nvPr>
            <p:ph type="body" idx="1"/>
          </p:nvPr>
        </p:nvSpPr>
        <p:spPr/>
        <p:txBody>
          <a:bodyPr>
            <a:normAutofit lnSpcReduction="10000"/>
          </a:bodyPr>
          <a:lstStyle/>
          <a:p>
            <a:r>
              <a:rPr lang="en-US" dirty="0"/>
              <a:t>A selective review of an article by Jeremy </a:t>
            </a:r>
            <a:r>
              <a:rPr lang="en-US" dirty="0" err="1"/>
              <a:t>Cherfas</a:t>
            </a:r>
            <a:r>
              <a:rPr lang="en-US" dirty="0"/>
              <a:t> published online by National Public Radio (NPR.org), 23 Dec. 2015 </a:t>
            </a:r>
            <a:r>
              <a:rPr lang="en-US" i="1" dirty="0"/>
              <a:t>(2 slides)</a:t>
            </a:r>
          </a:p>
          <a:p>
            <a:r>
              <a:rPr lang="en-US" i="1" dirty="0">
                <a:hlinkClick r:id="rId2"/>
              </a:rPr>
              <a:t>https://www.npr.org/sections/thesalt/2015/12/23/460559052/millet-how-a-trendy-ancient-grain-turned-nomads-into-farmers</a:t>
            </a:r>
            <a:r>
              <a:rPr lang="en-US" i="1" dirty="0"/>
              <a:t> </a:t>
            </a:r>
          </a:p>
        </p:txBody>
      </p:sp>
      <p:sp>
        <p:nvSpPr>
          <p:cNvPr id="4" name="Date Placeholder 3">
            <a:extLst>
              <a:ext uri="{FF2B5EF4-FFF2-40B4-BE49-F238E27FC236}">
                <a16:creationId xmlns:a16="http://schemas.microsoft.com/office/drawing/2014/main" id="{82563ECC-7D84-5A08-DCE1-4D53E30AF7F6}"/>
              </a:ext>
            </a:extLst>
          </p:cNvPr>
          <p:cNvSpPr>
            <a:spLocks noGrp="1"/>
          </p:cNvSpPr>
          <p:nvPr>
            <p:ph type="dt" sz="half" idx="10"/>
          </p:nvPr>
        </p:nvSpPr>
        <p:spPr/>
        <p:txBody>
          <a:bodyPr/>
          <a:lstStyle/>
          <a:p>
            <a:r>
              <a:rPr lang="en-US" dirty="0"/>
              <a:t>28 Aug 2022</a:t>
            </a:r>
          </a:p>
        </p:txBody>
      </p:sp>
      <p:sp>
        <p:nvSpPr>
          <p:cNvPr id="6" name="Slide Number Placeholder 5">
            <a:extLst>
              <a:ext uri="{FF2B5EF4-FFF2-40B4-BE49-F238E27FC236}">
                <a16:creationId xmlns:a16="http://schemas.microsoft.com/office/drawing/2014/main" id="{33712577-7F8A-049E-E7E6-409EAA52AABF}"/>
              </a:ext>
            </a:extLst>
          </p:cNvPr>
          <p:cNvSpPr>
            <a:spLocks noGrp="1"/>
          </p:cNvSpPr>
          <p:nvPr>
            <p:ph type="sldNum" sz="quarter" idx="12"/>
          </p:nvPr>
        </p:nvSpPr>
        <p:spPr/>
        <p:txBody>
          <a:bodyPr/>
          <a:lstStyle/>
          <a:p>
            <a:fld id="{A0EC7F04-9322-462F-8FED-7E54F320443F}" type="slidenum">
              <a:rPr lang="en-US" smtClean="0"/>
              <a:t>7</a:t>
            </a:fld>
            <a:endParaRPr lang="en-US"/>
          </a:p>
        </p:txBody>
      </p:sp>
      <p:pic>
        <p:nvPicPr>
          <p:cNvPr id="5" name="Picture 4">
            <a:extLst>
              <a:ext uri="{FF2B5EF4-FFF2-40B4-BE49-F238E27FC236}">
                <a16:creationId xmlns:a16="http://schemas.microsoft.com/office/drawing/2014/main" id="{AAA74D22-B6AC-D7AC-C885-210392EC78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689" y="543462"/>
            <a:ext cx="11434622" cy="228692"/>
          </a:xfrm>
          <a:prstGeom prst="rect">
            <a:avLst/>
          </a:prstGeom>
        </p:spPr>
      </p:pic>
    </p:spTree>
    <p:extLst>
      <p:ext uri="{BB962C8B-B14F-4D97-AF65-F5344CB8AC3E}">
        <p14:creationId xmlns:p14="http://schemas.microsoft.com/office/powerpoint/2010/main" val="1479057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1EB52-60B5-767F-FDCF-125ED7CCFCB0}"/>
              </a:ext>
            </a:extLst>
          </p:cNvPr>
          <p:cNvSpPr>
            <a:spLocks noGrp="1"/>
          </p:cNvSpPr>
          <p:nvPr>
            <p:ph type="title"/>
          </p:nvPr>
        </p:nvSpPr>
        <p:spPr/>
        <p:txBody>
          <a:bodyPr/>
          <a:lstStyle/>
          <a:p>
            <a:r>
              <a:rPr lang="en-US" dirty="0"/>
              <a:t>An article taking two approaches</a:t>
            </a:r>
          </a:p>
        </p:txBody>
      </p:sp>
      <p:pic>
        <p:nvPicPr>
          <p:cNvPr id="6" name="Picture Placeholder 5">
            <a:extLst>
              <a:ext uri="{FF2B5EF4-FFF2-40B4-BE49-F238E27FC236}">
                <a16:creationId xmlns:a16="http://schemas.microsoft.com/office/drawing/2014/main" id="{15883A63-C218-A5F8-5677-0FBD7987177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000" r="1000"/>
          <a:stretch/>
        </p:blipFill>
        <p:spPr>
          <a:xfrm>
            <a:off x="5183188" y="987425"/>
            <a:ext cx="6172200" cy="4873625"/>
          </a:xfrm>
        </p:spPr>
      </p:pic>
      <p:sp>
        <p:nvSpPr>
          <p:cNvPr id="4" name="Text Placeholder 3">
            <a:extLst>
              <a:ext uri="{FF2B5EF4-FFF2-40B4-BE49-F238E27FC236}">
                <a16:creationId xmlns:a16="http://schemas.microsoft.com/office/drawing/2014/main" id="{8E397C86-FF24-5DD1-3FEB-C0CB0E28755E}"/>
              </a:ext>
            </a:extLst>
          </p:cNvPr>
          <p:cNvSpPr>
            <a:spLocks noGrp="1"/>
          </p:cNvSpPr>
          <p:nvPr>
            <p:ph type="body" sz="half" idx="2"/>
          </p:nvPr>
        </p:nvSpPr>
        <p:spPr/>
        <p:txBody>
          <a:bodyPr/>
          <a:lstStyle/>
          <a:p>
            <a:r>
              <a:rPr lang="en-US" dirty="0"/>
              <a:t>This article begins by discussing “millet” as a single grain, in the title (not pictured) and the first 4 paragraphs (shown at right). At this point, a reader unfamiliar with the subject would get the clear idea that “millet” is one thing</a:t>
            </a:r>
          </a:p>
          <a:p>
            <a:r>
              <a:rPr lang="en-US" dirty="0"/>
              <a:t>It would be fairly straightforward to change to plurals, but that would make the </a:t>
            </a:r>
            <a:r>
              <a:rPr lang="en-US" dirty="0" err="1"/>
              <a:t>lede’s</a:t>
            </a:r>
            <a:r>
              <a:rPr lang="en-US" dirty="0"/>
              <a:t> comparison with amaranth and quinoa, and its use of the expression “an ’it’ grain,” somewhat awkward</a:t>
            </a:r>
          </a:p>
          <a:p>
            <a:endParaRPr lang="en-US" dirty="0"/>
          </a:p>
        </p:txBody>
      </p:sp>
      <p:sp>
        <p:nvSpPr>
          <p:cNvPr id="7" name="Date Placeholder 6">
            <a:extLst>
              <a:ext uri="{FF2B5EF4-FFF2-40B4-BE49-F238E27FC236}">
                <a16:creationId xmlns:a16="http://schemas.microsoft.com/office/drawing/2014/main" id="{5F9C75F1-67A4-8D91-161C-E7DE977F459D}"/>
              </a:ext>
            </a:extLst>
          </p:cNvPr>
          <p:cNvSpPr>
            <a:spLocks noGrp="1"/>
          </p:cNvSpPr>
          <p:nvPr>
            <p:ph type="dt" sz="half" idx="10"/>
          </p:nvPr>
        </p:nvSpPr>
        <p:spPr/>
        <p:txBody>
          <a:bodyPr/>
          <a:lstStyle/>
          <a:p>
            <a:r>
              <a:rPr lang="en-US" dirty="0"/>
              <a:t>28 Aug 2022</a:t>
            </a:r>
          </a:p>
        </p:txBody>
      </p:sp>
      <p:sp>
        <p:nvSpPr>
          <p:cNvPr id="9" name="Slide Number Placeholder 8">
            <a:extLst>
              <a:ext uri="{FF2B5EF4-FFF2-40B4-BE49-F238E27FC236}">
                <a16:creationId xmlns:a16="http://schemas.microsoft.com/office/drawing/2014/main" id="{21C733CE-DD18-E5C7-1817-279812639FE2}"/>
              </a:ext>
            </a:extLst>
          </p:cNvPr>
          <p:cNvSpPr>
            <a:spLocks noGrp="1"/>
          </p:cNvSpPr>
          <p:nvPr>
            <p:ph type="sldNum" sz="quarter" idx="12"/>
          </p:nvPr>
        </p:nvSpPr>
        <p:spPr/>
        <p:txBody>
          <a:bodyPr/>
          <a:lstStyle/>
          <a:p>
            <a:fld id="{A0EC7F04-9322-462F-8FED-7E54F320443F}" type="slidenum">
              <a:rPr lang="en-US" smtClean="0"/>
              <a:t>8</a:t>
            </a:fld>
            <a:endParaRPr lang="en-US"/>
          </a:p>
        </p:txBody>
      </p:sp>
      <p:sp>
        <p:nvSpPr>
          <p:cNvPr id="10" name="Footer Placeholder 4">
            <a:extLst>
              <a:ext uri="{FF2B5EF4-FFF2-40B4-BE49-F238E27FC236}">
                <a16:creationId xmlns:a16="http://schemas.microsoft.com/office/drawing/2014/main" id="{E2500532-0F7C-B0FF-D135-B163AEED9AA5}"/>
              </a:ext>
            </a:extLst>
          </p:cNvPr>
          <p:cNvSpPr>
            <a:spLocks noGrp="1"/>
          </p:cNvSpPr>
          <p:nvPr>
            <p:ph type="ftr" sz="quarter" idx="11"/>
          </p:nvPr>
        </p:nvSpPr>
        <p:spPr>
          <a:xfrm>
            <a:off x="3825381" y="6356350"/>
            <a:ext cx="4446164" cy="365125"/>
          </a:xfrm>
        </p:spPr>
        <p:txBody>
          <a:bodyPr/>
          <a:lstStyle/>
          <a:p>
            <a:r>
              <a:rPr lang="en-US" dirty="0"/>
              <a:t>Color code: </a:t>
            </a:r>
            <a:r>
              <a:rPr lang="en-US" dirty="0">
                <a:solidFill>
                  <a:srgbClr val="00B050"/>
                </a:solidFill>
              </a:rPr>
              <a:t>Good as is</a:t>
            </a:r>
            <a:r>
              <a:rPr lang="en-US" dirty="0"/>
              <a:t>; </a:t>
            </a:r>
            <a:r>
              <a:rPr lang="en-US" dirty="0">
                <a:solidFill>
                  <a:srgbClr val="FF0000"/>
                </a:solidFill>
              </a:rPr>
              <a:t>Problematic form</a:t>
            </a:r>
            <a:r>
              <a:rPr lang="en-US" dirty="0"/>
              <a:t>; </a:t>
            </a:r>
            <a:r>
              <a:rPr lang="en-US" dirty="0">
                <a:solidFill>
                  <a:srgbClr val="7030A0"/>
                </a:solidFill>
              </a:rPr>
              <a:t>Unclear or ambiguous</a:t>
            </a:r>
          </a:p>
        </p:txBody>
      </p:sp>
    </p:spTree>
    <p:extLst>
      <p:ext uri="{BB962C8B-B14F-4D97-AF65-F5344CB8AC3E}">
        <p14:creationId xmlns:p14="http://schemas.microsoft.com/office/powerpoint/2010/main" val="2374067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E9E00-24CB-150B-675C-722D3292A367}"/>
              </a:ext>
            </a:extLst>
          </p:cNvPr>
          <p:cNvSpPr>
            <a:spLocks noGrp="1"/>
          </p:cNvSpPr>
          <p:nvPr>
            <p:ph type="title"/>
          </p:nvPr>
        </p:nvSpPr>
        <p:spPr>
          <a:xfrm>
            <a:off x="839788" y="457200"/>
            <a:ext cx="3932237" cy="952150"/>
          </a:xfrm>
        </p:spPr>
        <p:txBody>
          <a:bodyPr/>
          <a:lstStyle/>
          <a:p>
            <a:r>
              <a:rPr lang="en-US" dirty="0"/>
              <a:t>Shifting gears</a:t>
            </a:r>
          </a:p>
        </p:txBody>
      </p:sp>
      <p:pic>
        <p:nvPicPr>
          <p:cNvPr id="8" name="Picture Placeholder 7">
            <a:extLst>
              <a:ext uri="{FF2B5EF4-FFF2-40B4-BE49-F238E27FC236}">
                <a16:creationId xmlns:a16="http://schemas.microsoft.com/office/drawing/2014/main" id="{FB7DC4CA-5A6D-CD7B-D057-D507FFCFE5F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403" r="1403"/>
          <a:stretch>
            <a:fillRect/>
          </a:stretch>
        </p:blipFill>
        <p:spPr>
          <a:xfrm>
            <a:off x="5183188" y="987425"/>
            <a:ext cx="6619875" cy="4873625"/>
          </a:xfrm>
        </p:spPr>
      </p:pic>
      <p:sp>
        <p:nvSpPr>
          <p:cNvPr id="4" name="Text Placeholder 3">
            <a:extLst>
              <a:ext uri="{FF2B5EF4-FFF2-40B4-BE49-F238E27FC236}">
                <a16:creationId xmlns:a16="http://schemas.microsoft.com/office/drawing/2014/main" id="{21733B66-869A-F966-6B4C-B3459B01CC76}"/>
              </a:ext>
            </a:extLst>
          </p:cNvPr>
          <p:cNvSpPr>
            <a:spLocks noGrp="1"/>
          </p:cNvSpPr>
          <p:nvPr>
            <p:ph type="body" sz="half" idx="2"/>
          </p:nvPr>
        </p:nvSpPr>
        <p:spPr>
          <a:xfrm>
            <a:off x="839788" y="1409351"/>
            <a:ext cx="3932237" cy="4459638"/>
          </a:xfrm>
        </p:spPr>
        <p:txBody>
          <a:bodyPr>
            <a:normAutofit/>
          </a:bodyPr>
          <a:lstStyle/>
          <a:p>
            <a:r>
              <a:rPr lang="en-US" dirty="0"/>
              <a:t>The article then introduces the fact that “millet” is actually several grains, and continues more or less consistently to use the plural – “millets” – through to the end (there are numerous uses, which will not be shown in this presentation)</a:t>
            </a:r>
          </a:p>
          <a:p>
            <a:r>
              <a:rPr lang="en-US" dirty="0"/>
              <a:t>One exception is mention of mapping “the grain’s” relationship with people. Since the article just introduced 2 specific millets, this would be clearer as a plural possessive: “the grains’”</a:t>
            </a:r>
          </a:p>
          <a:p>
            <a:r>
              <a:rPr lang="en-US" dirty="0"/>
              <a:t>The use in the second paragraph at right of “varieties” – sometimes confusing where it’s not clear whether different species or types within a species are meant – seems appropriate here, if indeed it refers to varieties of one or both of the two species under study. (Reference not explicit)</a:t>
            </a:r>
          </a:p>
        </p:txBody>
      </p:sp>
      <p:sp>
        <p:nvSpPr>
          <p:cNvPr id="9" name="Date Placeholder 8">
            <a:extLst>
              <a:ext uri="{FF2B5EF4-FFF2-40B4-BE49-F238E27FC236}">
                <a16:creationId xmlns:a16="http://schemas.microsoft.com/office/drawing/2014/main" id="{A4706B87-B27D-AA74-1F70-2F164D78463C}"/>
              </a:ext>
            </a:extLst>
          </p:cNvPr>
          <p:cNvSpPr>
            <a:spLocks noGrp="1"/>
          </p:cNvSpPr>
          <p:nvPr>
            <p:ph type="dt" sz="half" idx="10"/>
          </p:nvPr>
        </p:nvSpPr>
        <p:spPr/>
        <p:txBody>
          <a:bodyPr/>
          <a:lstStyle/>
          <a:p>
            <a:r>
              <a:rPr lang="en-US" dirty="0"/>
              <a:t>28 Aug 2022</a:t>
            </a:r>
          </a:p>
        </p:txBody>
      </p:sp>
      <p:sp>
        <p:nvSpPr>
          <p:cNvPr id="11" name="Slide Number Placeholder 10">
            <a:extLst>
              <a:ext uri="{FF2B5EF4-FFF2-40B4-BE49-F238E27FC236}">
                <a16:creationId xmlns:a16="http://schemas.microsoft.com/office/drawing/2014/main" id="{30D47E85-460C-9707-C561-F330CE1AC593}"/>
              </a:ext>
            </a:extLst>
          </p:cNvPr>
          <p:cNvSpPr>
            <a:spLocks noGrp="1"/>
          </p:cNvSpPr>
          <p:nvPr>
            <p:ph type="sldNum" sz="quarter" idx="12"/>
          </p:nvPr>
        </p:nvSpPr>
        <p:spPr/>
        <p:txBody>
          <a:bodyPr/>
          <a:lstStyle/>
          <a:p>
            <a:fld id="{A0EC7F04-9322-462F-8FED-7E54F320443F}" type="slidenum">
              <a:rPr lang="en-US" smtClean="0"/>
              <a:t>9</a:t>
            </a:fld>
            <a:endParaRPr lang="en-US"/>
          </a:p>
        </p:txBody>
      </p:sp>
      <p:sp>
        <p:nvSpPr>
          <p:cNvPr id="12" name="Footer Placeholder 4">
            <a:extLst>
              <a:ext uri="{FF2B5EF4-FFF2-40B4-BE49-F238E27FC236}">
                <a16:creationId xmlns:a16="http://schemas.microsoft.com/office/drawing/2014/main" id="{082BA805-E1F2-1F92-CE9E-4BFAF3A4C728}"/>
              </a:ext>
            </a:extLst>
          </p:cNvPr>
          <p:cNvSpPr>
            <a:spLocks noGrp="1"/>
          </p:cNvSpPr>
          <p:nvPr>
            <p:ph type="ftr" sz="quarter" idx="11"/>
          </p:nvPr>
        </p:nvSpPr>
        <p:spPr>
          <a:xfrm>
            <a:off x="3825381" y="6356350"/>
            <a:ext cx="4446164" cy="365125"/>
          </a:xfrm>
        </p:spPr>
        <p:txBody>
          <a:bodyPr/>
          <a:lstStyle/>
          <a:p>
            <a:r>
              <a:rPr lang="en-US" dirty="0"/>
              <a:t>Color code: </a:t>
            </a:r>
            <a:r>
              <a:rPr lang="en-US" dirty="0">
                <a:solidFill>
                  <a:srgbClr val="00B050"/>
                </a:solidFill>
              </a:rPr>
              <a:t>Good as is</a:t>
            </a:r>
            <a:r>
              <a:rPr lang="en-US" dirty="0"/>
              <a:t>; </a:t>
            </a:r>
            <a:r>
              <a:rPr lang="en-US" dirty="0">
                <a:solidFill>
                  <a:srgbClr val="FF0000"/>
                </a:solidFill>
              </a:rPr>
              <a:t>Problematic form</a:t>
            </a:r>
            <a:r>
              <a:rPr lang="en-US" dirty="0"/>
              <a:t>; </a:t>
            </a:r>
            <a:r>
              <a:rPr lang="en-US" dirty="0">
                <a:solidFill>
                  <a:srgbClr val="7030A0"/>
                </a:solidFill>
              </a:rPr>
              <a:t>Unclear or ambiguous</a:t>
            </a:r>
          </a:p>
        </p:txBody>
      </p:sp>
    </p:spTree>
    <p:extLst>
      <p:ext uri="{BB962C8B-B14F-4D97-AF65-F5344CB8AC3E}">
        <p14:creationId xmlns:p14="http://schemas.microsoft.com/office/powerpoint/2010/main" val="3850728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8463</TotalTime>
  <Words>2681</Words>
  <Application>Microsoft Office PowerPoint</Application>
  <PresentationFormat>Widescreen</PresentationFormat>
  <Paragraphs>181</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Millet vs. millets</vt:lpstr>
      <vt:lpstr>What this is about</vt:lpstr>
      <vt:lpstr>How this is presented</vt:lpstr>
      <vt:lpstr>Summary of observations up front</vt:lpstr>
      <vt:lpstr>1. “Grasses and seeds can be nutritious!”</vt:lpstr>
      <vt:lpstr>A tale of two paragraphs</vt:lpstr>
      <vt:lpstr>2. “Millet: How A Trendy Ancient Grain Turned Nomads Into Farmers”</vt:lpstr>
      <vt:lpstr>An article taking two approaches</vt:lpstr>
      <vt:lpstr>Shifting gears</vt:lpstr>
      <vt:lpstr>3. “What Is Millet? Nutrition, Benefits, and More”</vt:lpstr>
      <vt:lpstr>Another article taking two approaches</vt:lpstr>
      <vt:lpstr>Changing the frame of reference, temporarily</vt:lpstr>
      <vt:lpstr>Retreat to the singular</vt:lpstr>
      <vt:lpstr>4. “What are millets and can they help create global food security?”</vt:lpstr>
      <vt:lpstr>Title &amp; kicker disagree</vt:lpstr>
      <vt:lpstr>Back &amp; forth in mid-article</vt:lpstr>
      <vt:lpstr>More complicated questions at the end</vt:lpstr>
      <vt:lpstr>5. “Ending edible extinction: Why we need to revive global food diversity”</vt:lpstr>
      <vt:lpstr>Millets and their varieties</vt:lpstr>
      <vt:lpstr>Sometimes, the singular is appropriate</vt:lpstr>
      <vt:lpstr>Finishing with using the plural</vt:lpstr>
      <vt:lpstr>6. “The revival of millets is improving the lives of tribespeople in Odisha”</vt:lpstr>
      <vt:lpstr>Overall, a good example</vt:lpstr>
      <vt:lpstr>Millet vs. millets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Millet vs. millets</dc:title>
  <dc:creator>Don</dc:creator>
  <cp:lastModifiedBy>Don</cp:lastModifiedBy>
  <cp:revision>55</cp:revision>
  <dcterms:created xsi:type="dcterms:W3CDTF">2022-06-25T17:02:36Z</dcterms:created>
  <dcterms:modified xsi:type="dcterms:W3CDTF">2022-08-30T04:08:53Z</dcterms:modified>
</cp:coreProperties>
</file>